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5" r:id="rId8"/>
    <p:sldMasterId id="2147484249" r:id="rId9"/>
    <p:sldMasterId id="2147484283" r:id="rId10"/>
    <p:sldMasterId id="2147484298" r:id="rId11"/>
    <p:sldMasterId id="2147484336" r:id="rId12"/>
    <p:sldMasterId id="2147484347" r:id="rId13"/>
    <p:sldMasterId id="2147484374" r:id="rId14"/>
  </p:sldMasterIdLst>
  <p:notesMasterIdLst>
    <p:notesMasterId r:id="rId45"/>
  </p:notesMasterIdLst>
  <p:handoutMasterIdLst>
    <p:handoutMasterId r:id="rId46"/>
  </p:handoutMasterIdLst>
  <p:sldIdLst>
    <p:sldId id="327" r:id="rId15"/>
    <p:sldId id="354" r:id="rId16"/>
    <p:sldId id="331" r:id="rId17"/>
    <p:sldId id="365" r:id="rId18"/>
    <p:sldId id="360" r:id="rId19"/>
    <p:sldId id="432" r:id="rId20"/>
    <p:sldId id="406" r:id="rId21"/>
    <p:sldId id="407" r:id="rId22"/>
    <p:sldId id="408" r:id="rId23"/>
    <p:sldId id="409" r:id="rId24"/>
    <p:sldId id="431" r:id="rId25"/>
    <p:sldId id="413" r:id="rId26"/>
    <p:sldId id="414" r:id="rId27"/>
    <p:sldId id="430" r:id="rId28"/>
    <p:sldId id="416" r:id="rId29"/>
    <p:sldId id="417" r:id="rId30"/>
    <p:sldId id="429" r:id="rId31"/>
    <p:sldId id="420" r:id="rId32"/>
    <p:sldId id="421" r:id="rId33"/>
    <p:sldId id="422" r:id="rId34"/>
    <p:sldId id="428" r:id="rId35"/>
    <p:sldId id="424" r:id="rId36"/>
    <p:sldId id="425" r:id="rId37"/>
    <p:sldId id="357" r:id="rId38"/>
    <p:sldId id="427" r:id="rId39"/>
    <p:sldId id="389" r:id="rId40"/>
    <p:sldId id="436" r:id="rId41"/>
    <p:sldId id="433" r:id="rId42"/>
    <p:sldId id="434" r:id="rId43"/>
    <p:sldId id="435" r:id="rId44"/>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DC3C00"/>
    <a:srgbClr val="D2D2D2"/>
    <a:srgbClr val="A0A0A0"/>
    <a:srgbClr val="68217A"/>
    <a:srgbClr val="EB3C00"/>
    <a:srgbClr val="2D82FF"/>
    <a:srgbClr val="0088EE"/>
    <a:srgbClr val="0042AC"/>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84844" autoAdjust="0"/>
  </p:normalViewPr>
  <p:slideViewPr>
    <p:cSldViewPr snapToGrid="0">
      <p:cViewPr varScale="1">
        <p:scale>
          <a:sx n="92" d="100"/>
          <a:sy n="92" d="100"/>
        </p:scale>
        <p:origin x="270" y="60"/>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11/16/2015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11/16/2015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it,</a:t>
            </a:r>
            <a:r>
              <a:rPr lang="en-US" baseline="0" dirty="0" smtClean="0"/>
              <a:t> </a:t>
            </a:r>
            <a:r>
              <a:rPr lang="en-US" dirty="0" smtClean="0"/>
              <a:t>Demo Android Studio…else</a:t>
            </a:r>
            <a:r>
              <a:rPr lang="en-US" baseline="0" dirty="0" smtClean="0"/>
              <a:t> show:</a:t>
            </a:r>
          </a:p>
          <a:p>
            <a:r>
              <a:rPr lang="en-US" baseline="0" dirty="0" smtClean="0"/>
              <a:t>ADAL for Android on GitHub: </a:t>
            </a:r>
            <a:r>
              <a:rPr lang="en-US" sz="918" kern="1200" dirty="0" smtClean="0">
                <a:solidFill>
                  <a:schemeClr val="tx1"/>
                </a:solidFill>
                <a:latin typeface="Segoe UI Light" pitchFamily="34" charset="0"/>
                <a:ea typeface="+mn-ea"/>
                <a:cs typeface="+mn-cs"/>
              </a:rPr>
              <a:t>https://github.com/AzureAD/azure-activedirectory-library-for-android</a:t>
            </a:r>
            <a:endParaRPr lang="en-US" baseline="0" dirty="0" smtClean="0"/>
          </a:p>
          <a:p>
            <a:r>
              <a:rPr lang="en-US" baseline="0" dirty="0" smtClean="0"/>
              <a:t>Office 365 SDK for Android on GitHub: </a:t>
            </a:r>
            <a:r>
              <a:rPr lang="en-US" sz="918" kern="1200" dirty="0" smtClean="0">
                <a:solidFill>
                  <a:schemeClr val="tx1"/>
                </a:solidFill>
                <a:latin typeface="Segoe UI Light" pitchFamily="34" charset="0"/>
                <a:ea typeface="+mn-ea"/>
                <a:cs typeface="+mn-cs"/>
              </a:rPr>
              <a:t>https://github.com/OfficeDev/Office-365-SDK-for-Android</a:t>
            </a:r>
            <a:endParaRPr lang="en-US" dirty="0" smtClean="0"/>
          </a:p>
        </p:txBody>
      </p:sp>
      <p:sp>
        <p:nvSpPr>
          <p:cNvPr id="4" name="Date Placeholder 3"/>
          <p:cNvSpPr>
            <a:spLocks noGrp="1"/>
          </p:cNvSpPr>
          <p:nvPr>
            <p:ph type="dt" idx="10"/>
          </p:nvPr>
        </p:nvSpPr>
        <p:spPr/>
        <p:txBody>
          <a:bodyPr/>
          <a:lstStyle/>
          <a:p>
            <a:fld id="{14B3DE27-27B4-41C4-BE65-5DD271027E8D}" type="datetime1">
              <a:rPr lang="en-US" smtClean="0"/>
              <a:t>11/16/2015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5133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75222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09736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xcode</a:t>
            </a:r>
            <a:r>
              <a:rPr lang="en-US" dirty="0" smtClean="0"/>
              <a:t> and O365 native app if you have a MAC…else show:</a:t>
            </a:r>
          </a:p>
          <a:p>
            <a:r>
              <a:rPr lang="en-US" baseline="0" dirty="0" smtClean="0"/>
              <a:t>ADAL for Android on GitHub: </a:t>
            </a:r>
            <a:r>
              <a:rPr lang="en-US" sz="918" kern="1200" dirty="0" smtClean="0">
                <a:solidFill>
                  <a:schemeClr val="tx1"/>
                </a:solidFill>
                <a:latin typeface="Segoe UI Light" pitchFamily="34" charset="0"/>
                <a:ea typeface="+mn-ea"/>
                <a:cs typeface="+mn-cs"/>
              </a:rPr>
              <a:t>https://github.com/AzureAD/azure-activedirectory-library-for-objc</a:t>
            </a:r>
            <a:endParaRPr lang="en-US" baseline="0" dirty="0" smtClean="0"/>
          </a:p>
          <a:p>
            <a:r>
              <a:rPr lang="en-US" baseline="0" dirty="0" smtClean="0"/>
              <a:t>Office 365 SDK for Android on GitHub: </a:t>
            </a:r>
            <a:r>
              <a:rPr lang="en-US" sz="918" kern="1200" dirty="0" smtClean="0">
                <a:solidFill>
                  <a:schemeClr val="tx1"/>
                </a:solidFill>
                <a:latin typeface="Segoe UI Light" pitchFamily="34" charset="0"/>
                <a:ea typeface="+mn-ea"/>
                <a:cs typeface="+mn-cs"/>
              </a:rPr>
              <a:t>https://github.com/OfficeDev/Office-365-SDK-for-iOS</a:t>
            </a:r>
            <a:endParaRPr lang="en-US" dirty="0"/>
          </a:p>
        </p:txBody>
      </p:sp>
      <p:sp>
        <p:nvSpPr>
          <p:cNvPr id="4" name="Date Placeholder 3"/>
          <p:cNvSpPr>
            <a:spLocks noGrp="1"/>
          </p:cNvSpPr>
          <p:nvPr>
            <p:ph type="dt" idx="10"/>
          </p:nvPr>
        </p:nvSpPr>
        <p:spPr/>
        <p:txBody>
          <a:bodyPr/>
          <a:lstStyle/>
          <a:p>
            <a:fld id="{E9C57033-2600-4B8F-8F68-99F577D006C9}" type="datetime1">
              <a:rPr lang="en-US" smtClean="0"/>
              <a:t>11/16/2015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44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11/16/2015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9070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69217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8558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Cordova from Visual Studio 2015:</a:t>
            </a:r>
          </a:p>
          <a:p>
            <a:pPr marL="171450" indent="-171450">
              <a:buFontTx/>
              <a:buChar char="-"/>
            </a:pPr>
            <a:r>
              <a:rPr lang="en-US" baseline="0" dirty="0" smtClean="0"/>
              <a:t>add connected service</a:t>
            </a:r>
          </a:p>
          <a:p>
            <a:pPr marL="171450" indent="-171450">
              <a:buFontTx/>
              <a:buChar char="-"/>
            </a:pPr>
            <a:r>
              <a:rPr lang="en-US" baseline="0" dirty="0" smtClean="0"/>
              <a:t>Show scripts that get pulled in</a:t>
            </a:r>
          </a:p>
          <a:p>
            <a:pPr marL="171450" indent="-171450">
              <a:buFontTx/>
              <a:buChar char="-"/>
            </a:pPr>
            <a:r>
              <a:rPr lang="en-US" baseline="0" dirty="0" smtClean="0"/>
              <a:t>Show settings.js that contains the app details</a:t>
            </a:r>
          </a:p>
          <a:p>
            <a:pPr marL="171450" indent="-171450">
              <a:buFontTx/>
              <a:buChar char="-"/>
            </a:pPr>
            <a:r>
              <a:rPr lang="en-US" baseline="0" dirty="0" smtClean="0"/>
              <a:t>Show o365loader.js that bootstraps all the other scripts</a:t>
            </a:r>
          </a:p>
          <a:p>
            <a:pPr marL="171450" indent="-171450">
              <a:buFontTx/>
              <a:buChar char="-"/>
            </a:pPr>
            <a:endParaRPr lang="en-US" baseline="0" dirty="0" smtClean="0"/>
          </a:p>
          <a:p>
            <a:pPr marL="0" indent="0">
              <a:buFontTx/>
              <a:buNone/>
            </a:pPr>
            <a:r>
              <a:rPr lang="en-US" baseline="0" dirty="0" smtClean="0"/>
              <a:t>Good completed app to demo: </a:t>
            </a:r>
            <a:r>
              <a:rPr lang="en-US" sz="918" kern="1200" dirty="0" smtClean="0">
                <a:solidFill>
                  <a:schemeClr val="tx1"/>
                </a:solidFill>
                <a:latin typeface="Segoe UI Light" pitchFamily="34" charset="0"/>
                <a:ea typeface="+mn-ea"/>
                <a:cs typeface="+mn-cs"/>
              </a:rPr>
              <a:t>https://github.com/OfficeDev/Contacts-API-Mobile-App-with-Cordova-and-Ionic</a:t>
            </a:r>
            <a:endParaRPr lang="en-US" baseline="0" dirty="0" smtClean="0"/>
          </a:p>
        </p:txBody>
      </p:sp>
      <p:sp>
        <p:nvSpPr>
          <p:cNvPr id="4" name="Date Placeholder 3"/>
          <p:cNvSpPr>
            <a:spLocks noGrp="1"/>
          </p:cNvSpPr>
          <p:nvPr>
            <p:ph type="dt" idx="10"/>
          </p:nvPr>
        </p:nvSpPr>
        <p:spPr/>
        <p:txBody>
          <a:bodyPr/>
          <a:lstStyle/>
          <a:p>
            <a:fld id="{3D565717-F80C-4EE2-BEC9-C4235E327670}" type="datetime1">
              <a:rPr lang="en-US" smtClean="0"/>
              <a:t>11/16/2015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606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11683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1228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816290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Xamrin</a:t>
            </a:r>
            <a:r>
              <a:rPr lang="en-US" dirty="0" smtClean="0"/>
              <a:t> project in Visual Studio…show forms options between native and </a:t>
            </a:r>
            <a:r>
              <a:rPr lang="en-US" dirty="0" err="1" smtClean="0"/>
              <a:t>Xamarin</a:t>
            </a:r>
            <a:r>
              <a:rPr lang="en-US" dirty="0" smtClean="0"/>
              <a:t> Forms</a:t>
            </a:r>
          </a:p>
          <a:p>
            <a:r>
              <a:rPr lang="en-US" dirty="0" smtClean="0"/>
              <a:t>Add </a:t>
            </a:r>
            <a:r>
              <a:rPr lang="en-US" smtClean="0"/>
              <a:t>connected service</a:t>
            </a:r>
          </a:p>
        </p:txBody>
      </p:sp>
      <p:sp>
        <p:nvSpPr>
          <p:cNvPr id="4" name="Date Placeholder 3"/>
          <p:cNvSpPr>
            <a:spLocks noGrp="1"/>
          </p:cNvSpPr>
          <p:nvPr>
            <p:ph type="dt" idx="10"/>
          </p:nvPr>
        </p:nvSpPr>
        <p:spPr/>
        <p:txBody>
          <a:bodyPr/>
          <a:lstStyle/>
          <a:p>
            <a:fld id="{946D9A58-D81A-4097-9F21-1358540663FE}" type="datetime1">
              <a:rPr lang="en-US" smtClean="0"/>
              <a:t>11/16/2015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253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49635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027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88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77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11/16/2015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1489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77680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71875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UWP with Web Account Manager: </a:t>
            </a:r>
            <a:r>
              <a:rPr lang="en-US" sz="918" kern="1200" dirty="0" smtClean="0">
                <a:solidFill>
                  <a:schemeClr val="tx1"/>
                </a:solidFill>
                <a:latin typeface="Segoe UI Light" pitchFamily="34" charset="0"/>
                <a:ea typeface="+mn-ea"/>
                <a:cs typeface="+mn-cs"/>
              </a:rPr>
              <a:t>https://github.com/OfficeDev/MyFiles-API-Win10_UWP</a:t>
            </a:r>
          </a:p>
          <a:p>
            <a:endParaRPr lang="en-US" dirty="0"/>
          </a:p>
        </p:txBody>
      </p:sp>
      <p:sp>
        <p:nvSpPr>
          <p:cNvPr id="4" name="Date Placeholder 3"/>
          <p:cNvSpPr>
            <a:spLocks noGrp="1"/>
          </p:cNvSpPr>
          <p:nvPr>
            <p:ph type="dt" idx="10"/>
          </p:nvPr>
        </p:nvSpPr>
        <p:spPr/>
        <p:txBody>
          <a:bodyPr/>
          <a:lstStyle/>
          <a:p>
            <a:fld id="{BF39ABC7-C9C2-4B47-8C34-38CD11022487}" type="datetime1">
              <a:rPr lang="en-US" smtClean="0"/>
              <a:t>11/16/2015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5630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08488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575639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8.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8.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33039773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36868"/>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88683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25222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17060344"/>
      </p:ext>
    </p:extLst>
  </p:cSld>
  <p:clrMapOvr>
    <a:masterClrMapping/>
  </p:clrMapOvr>
  <p:transition>
    <p:fade/>
  </p:transition>
  <p:timing>
    <p:tnLst>
      <p:par>
        <p:cTn id="1" dur="indefinite" restart="never" nodeType="tmRoot"/>
      </p:par>
    </p:tnLst>
  </p:timing>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29279909"/>
      </p:ext>
    </p:extLst>
  </p:cSld>
  <p:clrMapOvr>
    <a:masterClrMapping/>
  </p:clrMapOvr>
  <p:transition>
    <p:fade/>
  </p:transition>
  <p:timing>
    <p:tnLst>
      <p:par>
        <p:cTn id="1" dur="indefinite" restart="never" nodeType="tmRoot"/>
      </p:par>
    </p:tnLst>
  </p:timing>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7336037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6019701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43655736"/>
      </p:ext>
    </p:extLst>
  </p:cSld>
  <p:clrMapOvr>
    <a:masterClrMapping/>
  </p:clrMapOvr>
  <p:transition>
    <p:fade/>
  </p:transition>
  <p:timing>
    <p:tnLst>
      <p:par>
        <p:cTn id="1" dur="indefinite" restart="never" nodeType="tmRoot"/>
      </p:par>
    </p:tnLst>
  </p:timing>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60413"/>
      </p:ext>
    </p:extLst>
  </p:cSld>
  <p:clrMapOvr>
    <a:masterClrMapping/>
  </p:clrMapOvr>
  <p:transition>
    <p:fade/>
  </p:transition>
  <p:timing>
    <p:tnLst>
      <p:par>
        <p:cTn id="1" dur="indefinite" restart="never" nodeType="tmRoot"/>
      </p:par>
    </p:tnLst>
  </p:timing>
  <p:hf hdr="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8855326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9938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240324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753195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232223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66355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8697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669632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370434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0367855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153331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42029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321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4428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127016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424069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8271643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6729421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411824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935816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3467025"/>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16175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044439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813331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822995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6310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443240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79044291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9274836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91219305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88340440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322247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317932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969469974"/>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180482850"/>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46119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93176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7622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97724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469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968957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9970080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55610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641236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5242469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0260579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1810066"/>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315000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4786468"/>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18004894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89353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650044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6601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26194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233887639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977341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62400317"/>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96052981"/>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990820430"/>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32430488"/>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53508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8411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15099005"/>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742162901"/>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54821846"/>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67353467"/>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41152797"/>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35730336"/>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96124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marL="0" marR="0" lvl="0" indent="0" algn="l" defTabSz="932559"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32"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a:ea typeface="+mn-ea"/>
                <a:cs typeface="+mn-cs"/>
              </a:rPr>
              <a:pPr marL="0" marR="0" lvl="0" indent="0" algn="l" defTabSz="932559" rtl="0" eaLnBrk="1" fontAlgn="auto" latinLnBrk="0" hangingPunct="1">
                <a:lnSpc>
                  <a:spcPct val="100000"/>
                </a:lnSpc>
                <a:spcBef>
                  <a:spcPts val="0"/>
                </a:spcBef>
                <a:spcAft>
                  <a:spcPts val="0"/>
                </a:spcAft>
                <a:buClrTx/>
                <a:buSzTx/>
                <a:buFontTx/>
                <a:buNone/>
                <a:tabLst/>
                <a:defRPr/>
              </a:pPr>
              <a:t>‹#›</a:t>
            </a:fld>
            <a:endParaRPr kumimoji="0" lang="en-US" sz="1632"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7951101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32868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3296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68247828"/>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573003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01072840"/>
      </p:ext>
    </p:extLst>
  </p:cSld>
  <p:clrMapOvr>
    <a:masterClrMapping/>
  </p:clrMapOvr>
  <p:transition>
    <p:fade/>
  </p:transition>
  <p:timing>
    <p:tnLst>
      <p:par>
        <p:cTn id="1" dur="indefinite" restart="never" nodeType="tmRoot"/>
      </p:par>
    </p:tnLst>
  </p:timing>
  <p:hf hdr="0"/>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597089"/>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58941976"/>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85018332"/>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322156"/>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1638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384106"/>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63"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63"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63"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93353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736735"/>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50053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32380"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32380"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359078187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52394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31411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4719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8348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21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94849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3234976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796860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224666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687142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84676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29827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00596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222139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492350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979672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14666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50794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421086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567954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3163856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63142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46019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573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006991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50529409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304238344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39683947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85478902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8561215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6885586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90439143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0143628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1609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9649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38056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555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08895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87943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6586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8" y="449261"/>
            <a:ext cx="2929050" cy="1344905"/>
          </a:xfrm>
          <a:prstGeom prst="rect">
            <a:avLst/>
          </a:prstGeom>
        </p:spPr>
      </p:pic>
    </p:spTree>
    <p:extLst>
      <p:ext uri="{BB962C8B-B14F-4D97-AF65-F5344CB8AC3E}">
        <p14:creationId xmlns:p14="http://schemas.microsoft.com/office/powerpoint/2010/main" val="1901240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021387" cy="2103119"/>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029477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3" y="6182441"/>
            <a:ext cx="1552931" cy="332660"/>
          </a:xfrm>
          <a:prstGeom prst="rect">
            <a:avLst/>
          </a:prstGeom>
        </p:spPr>
      </p:pic>
    </p:spTree>
    <p:extLst>
      <p:ext uri="{BB962C8B-B14F-4D97-AF65-F5344CB8AC3E}">
        <p14:creationId xmlns:p14="http://schemas.microsoft.com/office/powerpoint/2010/main" val="1419448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82295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3" y="6182441"/>
            <a:ext cx="1552931" cy="332660"/>
          </a:xfrm>
          <a:prstGeom prst="rect">
            <a:avLst/>
          </a:prstGeom>
        </p:spPr>
      </p:pic>
    </p:spTree>
    <p:extLst>
      <p:ext uri="{BB962C8B-B14F-4D97-AF65-F5344CB8AC3E}">
        <p14:creationId xmlns:p14="http://schemas.microsoft.com/office/powerpoint/2010/main" val="124945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65136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85291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59944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24004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748130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2280707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29660" y="233151"/>
            <a:ext cx="11375536" cy="762786"/>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07897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3769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gradFill>
                  <a:gsLst>
                    <a:gs pos="2920">
                      <a:schemeClr val="tx1"/>
                    </a:gs>
                    <a:gs pos="100000">
                      <a:schemeClr val="tx1"/>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00939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66848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178035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8695"/>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69566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1575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1"/>
              </a:buClr>
              <a:buFontTx/>
              <a:buBlip>
                <a:blip r:embed="rId2"/>
              </a:buBlip>
              <a:defRPr sz="35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0639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603790"/>
          </a:xfrm>
        </p:spPr>
        <p:txBody>
          <a:bodyPr wrap="square">
            <a:spAutoFit/>
          </a:bodyPr>
          <a:lstStyle>
            <a:lvl1pPr marL="287224" indent="-287224">
              <a:spcBef>
                <a:spcPts val="1224"/>
              </a:spcBef>
              <a:buClr>
                <a:schemeClr val="tx2"/>
              </a:buClr>
              <a:buFontTx/>
              <a:buBlip>
                <a:blip r:embed="rId2"/>
              </a:buBlip>
              <a:defRPr sz="3598">
                <a:solidFill>
                  <a:schemeClr val="tx1"/>
                </a:soli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2182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71320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4"/>
            <a:ext cx="11889564" cy="917575"/>
          </a:xfrm>
        </p:spPr>
        <p:txBody>
          <a:bodyPr/>
          <a:lstStyle>
            <a:lvl1pPr>
              <a:defRPr sz="7197" baseline="0"/>
            </a:lvl1pPr>
          </a:lstStyle>
          <a:p>
            <a:r>
              <a:rPr lang="en-US" smtClean="0"/>
              <a:t>Click to edit Master title style</a:t>
            </a:r>
            <a:endParaRPr lang="en-US" dirty="0"/>
          </a:p>
        </p:txBody>
      </p:sp>
    </p:spTree>
    <p:extLst>
      <p:ext uri="{BB962C8B-B14F-4D97-AF65-F5344CB8AC3E}">
        <p14:creationId xmlns:p14="http://schemas.microsoft.com/office/powerpoint/2010/main" val="36797448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329978"/>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15131549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8" baseline="0"/>
            </a:lvl1pPr>
          </a:lstStyle>
          <a:p>
            <a:r>
              <a:rPr lang="en-US" smtClean="0"/>
              <a:t>Click to edit Master title style</a:t>
            </a:r>
            <a:endParaRPr lang="en-US" dirty="0"/>
          </a:p>
        </p:txBody>
      </p:sp>
    </p:spTree>
    <p:extLst>
      <p:ext uri="{BB962C8B-B14F-4D97-AF65-F5344CB8AC3E}">
        <p14:creationId xmlns:p14="http://schemas.microsoft.com/office/powerpoint/2010/main" val="105480571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7"/>
            <a:ext cx="10058399" cy="917575"/>
          </a:xfrm>
        </p:spPr>
        <p:txBody>
          <a:bodyPr/>
          <a:lstStyle>
            <a:lvl1pPr marL="233271" indent="-233271">
              <a:defRPr sz="59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6153059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4"/>
            <a:ext cx="10058399" cy="917575"/>
          </a:xfrm>
        </p:spPr>
        <p:txBody>
          <a:bodyPr/>
          <a:lstStyle>
            <a:lvl1pPr marL="282463" indent="-282463">
              <a:tabLst>
                <a:tab pos="282463" algn="l"/>
              </a:tabLst>
              <a:defRPr sz="59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6508259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p:txBody>
      </p:sp>
      <p:sp>
        <p:nvSpPr>
          <p:cNvPr id="4" name="Title 1"/>
          <p:cNvSpPr>
            <a:spLocks noGrp="1"/>
          </p:cNvSpPr>
          <p:nvPr>
            <p:ph type="title"/>
          </p:nvPr>
        </p:nvSpPr>
        <p:spPr>
          <a:xfrm>
            <a:off x="282577" y="1211264"/>
            <a:ext cx="11889564" cy="917575"/>
          </a:xfrm>
        </p:spPr>
        <p:txBody>
          <a:bodyPr/>
          <a:lstStyle>
            <a:lvl1pPr>
              <a:defRPr sz="719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5220137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8"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81603197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8"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4"/>
            <a:ext cx="5485039" cy="914399"/>
          </a:xfrm>
        </p:spPr>
        <p:txBody>
          <a:bodyPr tIns="109728" bIns="109728">
            <a:noAutofit/>
          </a:bodyPr>
          <a:lstStyle>
            <a:lvl1pPr marL="0" indent="0">
              <a:spcBef>
                <a:spcPts val="0"/>
              </a:spcBef>
              <a:buNone/>
              <a:defRPr sz="319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7" y="2"/>
            <a:ext cx="6172201" cy="6994524"/>
          </a:xfrm>
          <a:prstGeom prst="rect">
            <a:avLst/>
          </a:prstGeom>
        </p:spPr>
      </p:pic>
    </p:spTree>
    <p:extLst>
      <p:ext uri="{BB962C8B-B14F-4D97-AF65-F5344CB8AC3E}">
        <p14:creationId xmlns:p14="http://schemas.microsoft.com/office/powerpoint/2010/main" val="43042505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70236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05551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9103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image" Target="../media/image20.png"/><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11.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3.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5.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7.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theme" Target="../theme/theme6.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7.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theme" Target="../theme/theme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image" Target="../media/image7.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image" Target="../media/image6.png"/><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20.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55" r:id="rId3"/>
    <p:sldLayoutId id="2147484176" r:id="rId4"/>
    <p:sldLayoutId id="2147484202" r:id="rId5"/>
    <p:sldLayoutId id="2147484203" r:id="rId6"/>
    <p:sldLayoutId id="2147484211" r:id="rId7"/>
    <p:sldLayoutId id="2147484214" r:id="rId8"/>
    <p:sldLayoutId id="2147484333" r:id="rId9"/>
    <p:sldLayoutId id="2147484334" r:id="rId10"/>
    <p:sldLayoutId id="2147484335" r:id="rId11"/>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0715899"/>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11/16/2015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057745991"/>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Lst>
  <p:transition>
    <p:fade/>
  </p:transition>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209" r:id="rId16"/>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021211697"/>
      </p:ext>
    </p:extLst>
  </p:cSld>
  <p:clrMap bg1="dk1" tx1="lt1" bg2="dk2" tx2="lt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50700502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 id="2147484277" r:id="rId28"/>
    <p:sldLayoutId id="2147484278" r:id="rId29"/>
    <p:sldLayoutId id="2147484279" r:id="rId30"/>
    <p:sldLayoutId id="2147484280" r:id="rId31"/>
    <p:sldLayoutId id="2147484281" r:id="rId32"/>
    <p:sldLayoutId id="2147484282" r:id="rId33"/>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36"/>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24211683"/>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223076929"/>
      </p:ext>
    </p:extLst>
  </p:cSld>
  <p:clrMap bg1="dk1" tx1="lt1" bg2="dk2" tx2="lt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 id="2147484332"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5769683"/>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8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mobile%20device%20app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2.xml"/><Relationship Id="rId1" Type="http://schemas.openxmlformats.org/officeDocument/2006/relationships/slideLayout" Target="../slideLayouts/slideLayout155.xml"/><Relationship Id="rId5" Type="http://schemas.openxmlformats.org/officeDocument/2006/relationships/image" Target="../media/image36.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3.xml"/><Relationship Id="rId1" Type="http://schemas.openxmlformats.org/officeDocument/2006/relationships/slideLayout" Target="../slideLayouts/slideLayout155.xml"/><Relationship Id="rId6" Type="http://schemas.openxmlformats.org/officeDocument/2006/relationships/image" Target="../media/image38.emf"/><Relationship Id="rId11" Type="http://schemas.openxmlformats.org/officeDocument/2006/relationships/image" Target="../media/image40.png"/><Relationship Id="rId5" Type="http://schemas.openxmlformats.org/officeDocument/2006/relationships/image" Target="../media/image37.emf"/><Relationship Id="rId10" Type="http://schemas.openxmlformats.org/officeDocument/2006/relationships/image" Target="../media/image3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55.xml"/><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Apps</a:t>
            </a:r>
            <a:endParaRPr lang="en-US" dirty="0"/>
          </a:p>
        </p:txBody>
      </p:sp>
      <p:sp>
        <p:nvSpPr>
          <p:cNvPr id="3" name="Text Placeholder 2"/>
          <p:cNvSpPr>
            <a:spLocks noGrp="1"/>
          </p:cNvSpPr>
          <p:nvPr>
            <p:ph type="body" sz="quarter" idx="10"/>
          </p:nvPr>
        </p:nvSpPr>
        <p:spPr>
          <a:xfrm>
            <a:off x="274638" y="1212850"/>
            <a:ext cx="8229598" cy="3108543"/>
          </a:xfrm>
          <a:prstGeom prst="rect">
            <a:avLst/>
          </a:prstGeom>
        </p:spPr>
        <p:txBody>
          <a:bodyPr/>
          <a:lstStyle/>
          <a:p>
            <a:r>
              <a:rPr lang="en-US" dirty="0" smtClean="0"/>
              <a:t>Solution Structure and Debugging</a:t>
            </a:r>
          </a:p>
          <a:p>
            <a:pPr lvl="1"/>
            <a:r>
              <a:rPr lang="en-US" dirty="0" smtClean="0"/>
              <a:t>Windows 10 solutions are truly universal with a single project</a:t>
            </a:r>
          </a:p>
          <a:p>
            <a:pPr lvl="1"/>
            <a:r>
              <a:rPr lang="en-US" dirty="0" smtClean="0"/>
              <a:t>Template allow debugging against emulators or physical devices</a:t>
            </a:r>
          </a:p>
          <a:p>
            <a:r>
              <a:rPr lang="en-US" dirty="0" smtClean="0"/>
              <a:t>Additional Tips</a:t>
            </a:r>
          </a:p>
          <a:p>
            <a:pPr lvl="1"/>
            <a:r>
              <a:rPr lang="en-US" dirty="0"/>
              <a:t>Must make UI responsive (vs separate UIs in 8.1 Universal Apps)</a:t>
            </a:r>
          </a:p>
          <a:p>
            <a:pPr lvl="1"/>
            <a:r>
              <a:rPr lang="en-US" dirty="0"/>
              <a:t>Take advantage of the best Windows 10 offers</a:t>
            </a:r>
          </a:p>
          <a:p>
            <a:pPr lvl="1"/>
            <a:r>
              <a:rPr lang="en-US" dirty="0"/>
              <a:t>Consider ADAL vs the new Web Account </a:t>
            </a:r>
            <a:r>
              <a:rPr lang="en-US" dirty="0" smtClean="0"/>
              <a:t>Manager</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4367"/>
          <a:stretch/>
        </p:blipFill>
        <p:spPr bwMode="auto">
          <a:xfrm>
            <a:off x="8864534" y="2586532"/>
            <a:ext cx="3211643"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62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Universal Windows Platform</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5943590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a:t>
            </a:r>
            <a:endParaRPr lang="en-US" dirty="0"/>
          </a:p>
        </p:txBody>
      </p:sp>
      <p:sp>
        <p:nvSpPr>
          <p:cNvPr id="3" name="Text Placeholder 2"/>
          <p:cNvSpPr>
            <a:spLocks noGrp="1"/>
          </p:cNvSpPr>
          <p:nvPr>
            <p:ph type="body" sz="quarter" idx="10"/>
          </p:nvPr>
        </p:nvSpPr>
        <p:spPr>
          <a:xfrm>
            <a:off x="274638" y="1212850"/>
            <a:ext cx="8229597" cy="2025170"/>
          </a:xfrm>
          <a:prstGeom prst="rect">
            <a:avLst/>
          </a:prstGeom>
        </p:spPr>
        <p:txBody>
          <a:bodyPr/>
          <a:lstStyle/>
          <a:p>
            <a:r>
              <a:rPr lang="en-US" dirty="0" smtClean="0"/>
              <a:t>About</a:t>
            </a:r>
          </a:p>
          <a:p>
            <a:pPr lvl="1"/>
            <a:r>
              <a:rPr lang="en-US" dirty="0" smtClean="0"/>
              <a:t>Open source Office 365 SDK for Android by </a:t>
            </a:r>
            <a:r>
              <a:rPr lang="en-US" dirty="0"/>
              <a:t>MS Open Tech </a:t>
            </a:r>
            <a:r>
              <a:rPr lang="en-US" dirty="0" smtClean="0"/>
              <a:t>(3/2014)</a:t>
            </a:r>
          </a:p>
          <a:p>
            <a:pPr lvl="1"/>
            <a:r>
              <a:rPr lang="en-US" dirty="0" smtClean="0"/>
              <a:t>Available </a:t>
            </a:r>
            <a:r>
              <a:rPr lang="en-US" dirty="0"/>
              <a:t>on GitHub (http://bit.ly/14JCgWZ)</a:t>
            </a:r>
            <a:endParaRPr lang="en-US" dirty="0" smtClean="0"/>
          </a:p>
          <a:p>
            <a:pPr lvl="1"/>
            <a:r>
              <a:rPr lang="en-US" dirty="0" smtClean="0"/>
              <a:t>Also requires ADAL </a:t>
            </a:r>
            <a:r>
              <a:rPr lang="en-US" dirty="0"/>
              <a:t>for Android (http://bit.ly/1E7IfSi)</a:t>
            </a:r>
            <a:endParaRPr lang="en-US" dirty="0" smtClean="0"/>
          </a:p>
          <a:p>
            <a:r>
              <a:rPr lang="en-US" dirty="0" smtClean="0"/>
              <a:t>Development</a:t>
            </a:r>
          </a:p>
          <a:p>
            <a:pPr lvl="1"/>
            <a:r>
              <a:rPr lang="en-US" b="1" dirty="0" smtClean="0"/>
              <a:t>IDE</a:t>
            </a:r>
            <a:r>
              <a:rPr lang="en-US" dirty="0" smtClean="0"/>
              <a:t>: Android Studio (or Eclipse)</a:t>
            </a:r>
          </a:p>
          <a:p>
            <a:pPr lvl="1"/>
            <a:r>
              <a:rPr lang="en-US" b="1" dirty="0" smtClean="0"/>
              <a:t>App Registration</a:t>
            </a:r>
            <a:r>
              <a:rPr lang="en-US" dirty="0" smtClean="0"/>
              <a:t>: Azure Management Portal</a:t>
            </a:r>
          </a:p>
          <a:p>
            <a:pPr lvl="1"/>
            <a:r>
              <a:rPr lang="en-US" b="1" dirty="0" smtClean="0"/>
              <a:t>SDK Integration</a:t>
            </a:r>
            <a:r>
              <a:rPr lang="en-US" dirty="0" smtClean="0"/>
              <a:t>: </a:t>
            </a:r>
            <a:r>
              <a:rPr lang="en-US" dirty="0" err="1"/>
              <a:t>build.gradle</a:t>
            </a:r>
            <a:r>
              <a:rPr lang="en-US" dirty="0"/>
              <a:t> </a:t>
            </a:r>
            <a:r>
              <a:rPr lang="en-US" dirty="0" smtClean="0"/>
              <a:t>(similar to </a:t>
            </a:r>
            <a:r>
              <a:rPr lang="en-US" dirty="0" err="1" smtClean="0"/>
              <a:t>NuGet</a:t>
            </a:r>
            <a:r>
              <a:rPr lang="en-US" dirty="0" smtClean="0"/>
              <a:t> for dependencies)</a:t>
            </a:r>
          </a:p>
          <a:p>
            <a:r>
              <a:rPr lang="en-US" dirty="0" smtClean="0"/>
              <a:t>When to use</a:t>
            </a:r>
          </a:p>
          <a:p>
            <a:pPr lvl="1"/>
            <a:r>
              <a:rPr lang="en-US" dirty="0" smtClean="0"/>
              <a:t>Target device footprint is exclusively Android</a:t>
            </a:r>
          </a:p>
          <a:p>
            <a:pPr lvl="1"/>
            <a:r>
              <a:rPr lang="en-US" dirty="0" smtClean="0"/>
              <a:t>Application needs unique device-specific capabilities</a:t>
            </a:r>
          </a:p>
          <a:p>
            <a:pPr lvl="1"/>
            <a:r>
              <a:rPr lang="en-US" dirty="0" smtClean="0"/>
              <a:t>Complex/Advanced user experience or visualizations</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6048" y="2586532"/>
            <a:ext cx="2428614"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8148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a:t>
            </a:r>
            <a:endParaRPr lang="en-US" dirty="0"/>
          </a:p>
        </p:txBody>
      </p:sp>
      <p:sp>
        <p:nvSpPr>
          <p:cNvPr id="3" name="Text Placeholder 2"/>
          <p:cNvSpPr>
            <a:spLocks noGrp="1"/>
          </p:cNvSpPr>
          <p:nvPr>
            <p:ph type="body" sz="quarter" idx="10"/>
          </p:nvPr>
        </p:nvSpPr>
        <p:spPr>
          <a:xfrm>
            <a:off x="274638" y="1212850"/>
            <a:ext cx="8229597" cy="6370975"/>
          </a:xfrm>
          <a:prstGeom prst="rect">
            <a:avLst/>
          </a:prstGeom>
        </p:spPr>
        <p:txBody>
          <a:bodyPr/>
          <a:lstStyle/>
          <a:p>
            <a:r>
              <a:rPr lang="en-US" dirty="0" smtClean="0"/>
              <a:t>Solution Structure</a:t>
            </a:r>
          </a:p>
          <a:p>
            <a:pPr lvl="1"/>
            <a:r>
              <a:rPr lang="en-US" dirty="0" smtClean="0"/>
              <a:t>Form design (UI) is defined in .XML files (app\</a:t>
            </a:r>
            <a:r>
              <a:rPr lang="en-US" dirty="0" err="1" smtClean="0"/>
              <a:t>src</a:t>
            </a:r>
            <a:r>
              <a:rPr lang="en-US" dirty="0" smtClean="0"/>
              <a:t>\main\res\layout)</a:t>
            </a:r>
          </a:p>
          <a:p>
            <a:pPr lvl="1"/>
            <a:r>
              <a:rPr lang="en-US" dirty="0" smtClean="0"/>
              <a:t>Form logic is defined in .java files deriving from Activity</a:t>
            </a:r>
          </a:p>
          <a:p>
            <a:pPr lvl="1"/>
            <a:r>
              <a:rPr lang="en-US" dirty="0" err="1" smtClean="0"/>
              <a:t>Build.gradle</a:t>
            </a:r>
            <a:r>
              <a:rPr lang="en-US" dirty="0" smtClean="0"/>
              <a:t> references dependencies</a:t>
            </a:r>
          </a:p>
          <a:p>
            <a:pPr lvl="1"/>
            <a:r>
              <a:rPr lang="en-US" dirty="0" smtClean="0"/>
              <a:t>AndroidManiest.xml is the app configuration file</a:t>
            </a:r>
          </a:p>
          <a:p>
            <a:r>
              <a:rPr lang="en-US" dirty="0" smtClean="0"/>
              <a:t>Debugging</a:t>
            </a:r>
          </a:p>
          <a:p>
            <a:pPr lvl="1"/>
            <a:r>
              <a:rPr lang="en-US" dirty="0" smtClean="0"/>
              <a:t>Debug apps with emulators (warning: SLOW) or Android device</a:t>
            </a:r>
          </a:p>
          <a:p>
            <a:pPr lvl="1"/>
            <a:r>
              <a:rPr lang="en-US" dirty="0" smtClean="0"/>
              <a:t>Consider </a:t>
            </a:r>
            <a:r>
              <a:rPr lang="en-US" dirty="0" err="1" smtClean="0"/>
              <a:t>Genymotion</a:t>
            </a:r>
            <a:r>
              <a:rPr lang="en-US" dirty="0" smtClean="0"/>
              <a:t> emulators that install separate from IDE</a:t>
            </a:r>
          </a:p>
          <a:p>
            <a:pPr lvl="1"/>
            <a:r>
              <a:rPr lang="en-US" dirty="0" smtClean="0"/>
              <a:t>Visual Studio 2015 Emulator</a:t>
            </a:r>
          </a:p>
          <a:p>
            <a:r>
              <a:rPr lang="en-US" dirty="0" smtClean="0"/>
              <a:t>Additional Tips</a:t>
            </a:r>
          </a:p>
          <a:p>
            <a:pPr lvl="1"/>
            <a:r>
              <a:rPr lang="en-US" dirty="0" smtClean="0"/>
              <a:t>Make sure you give the app permission to use the internet (in AndroidManifest.xml)</a:t>
            </a:r>
          </a:p>
          <a:p>
            <a:pPr lvl="1"/>
            <a:r>
              <a:rPr lang="en-US" dirty="0" smtClean="0"/>
              <a:t>Controls aren’t automatically referenced in form logic </a:t>
            </a:r>
            <a:r>
              <a:rPr lang="en-US" dirty="0"/>
              <a:t>(must use </a:t>
            </a:r>
            <a:r>
              <a:rPr lang="en-US" dirty="0" err="1" smtClean="0"/>
              <a:t>findViewById</a:t>
            </a:r>
            <a:r>
              <a:rPr lang="en-US" dirty="0" smtClean="0"/>
              <a:t>)</a:t>
            </a:r>
          </a:p>
          <a:p>
            <a:pPr lvl="1"/>
            <a:endParaRPr lang="en-US" dirty="0" smtClean="0"/>
          </a:p>
          <a:p>
            <a:pPr lvl="1"/>
            <a:endParaRPr lang="en-US" dirty="0" smtClean="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6048" y="2586532"/>
            <a:ext cx="2428614"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8218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aNDROID</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71242156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a:t>
            </a:r>
            <a:endParaRPr lang="en-US" dirty="0"/>
          </a:p>
        </p:txBody>
      </p:sp>
      <p:sp>
        <p:nvSpPr>
          <p:cNvPr id="3" name="Text Placeholder 2"/>
          <p:cNvSpPr>
            <a:spLocks noGrp="1"/>
          </p:cNvSpPr>
          <p:nvPr>
            <p:ph type="body" sz="quarter" idx="10"/>
          </p:nvPr>
        </p:nvSpPr>
        <p:spPr>
          <a:xfrm>
            <a:off x="274638" y="1212850"/>
            <a:ext cx="8229596" cy="2025170"/>
          </a:xfrm>
          <a:prstGeom prst="rect">
            <a:avLst/>
          </a:prstGeom>
        </p:spPr>
        <p:txBody>
          <a:bodyPr/>
          <a:lstStyle/>
          <a:p>
            <a:r>
              <a:rPr lang="en-US" dirty="0" smtClean="0"/>
              <a:t>About</a:t>
            </a:r>
          </a:p>
          <a:p>
            <a:pPr lvl="1"/>
            <a:r>
              <a:rPr lang="en-US" dirty="0" smtClean="0"/>
              <a:t>Open </a:t>
            </a:r>
            <a:r>
              <a:rPr lang="en-US" dirty="0"/>
              <a:t>source Office 365 SDK for </a:t>
            </a:r>
            <a:r>
              <a:rPr lang="en-US" dirty="0" smtClean="0"/>
              <a:t>iOS by </a:t>
            </a:r>
            <a:r>
              <a:rPr lang="en-US" dirty="0"/>
              <a:t>MS Open Tech </a:t>
            </a:r>
            <a:r>
              <a:rPr lang="en-US" dirty="0" smtClean="0"/>
              <a:t>(10/2014)</a:t>
            </a:r>
            <a:endParaRPr lang="en-US" dirty="0"/>
          </a:p>
          <a:p>
            <a:pPr lvl="1"/>
            <a:r>
              <a:rPr lang="en-US" dirty="0"/>
              <a:t>Available on GitHub (http://bit.ly/155NpCI)</a:t>
            </a:r>
          </a:p>
          <a:p>
            <a:pPr lvl="1"/>
            <a:r>
              <a:rPr lang="en-US" dirty="0"/>
              <a:t>Also requires ADAL for iOS (http://bit.ly/1u9Mexa)</a:t>
            </a:r>
            <a:endParaRPr lang="en-US" dirty="0" smtClean="0"/>
          </a:p>
          <a:p>
            <a:pPr lvl="1"/>
            <a:r>
              <a:rPr lang="en-US" dirty="0"/>
              <a:t>Apple does not permit compilation of iOS apps </a:t>
            </a:r>
            <a:r>
              <a:rPr lang="en-US" dirty="0" smtClean="0"/>
              <a:t>without Mac</a:t>
            </a:r>
            <a:endParaRPr lang="en-US" dirty="0"/>
          </a:p>
          <a:p>
            <a:r>
              <a:rPr lang="en-US" dirty="0" smtClean="0"/>
              <a:t>Development</a:t>
            </a:r>
          </a:p>
          <a:p>
            <a:pPr lvl="1"/>
            <a:r>
              <a:rPr lang="en-US" b="1" dirty="0" smtClean="0"/>
              <a:t>IDE</a:t>
            </a:r>
            <a:r>
              <a:rPr lang="en-US" dirty="0" smtClean="0"/>
              <a:t>: Mac and </a:t>
            </a:r>
            <a:r>
              <a:rPr lang="en-US" dirty="0" err="1" smtClean="0"/>
              <a:t>XCode</a:t>
            </a:r>
            <a:r>
              <a:rPr lang="en-US" dirty="0"/>
              <a:t> </a:t>
            </a:r>
            <a:r>
              <a:rPr lang="en-US" dirty="0" smtClean="0"/>
              <a:t>(Objective C or Swift)</a:t>
            </a:r>
          </a:p>
          <a:p>
            <a:pPr lvl="1"/>
            <a:r>
              <a:rPr lang="en-US" b="1" dirty="0" smtClean="0"/>
              <a:t>App Registration</a:t>
            </a:r>
            <a:r>
              <a:rPr lang="en-US" dirty="0" smtClean="0"/>
              <a:t>: Azure Management Portal</a:t>
            </a:r>
          </a:p>
          <a:p>
            <a:pPr lvl="1"/>
            <a:r>
              <a:rPr lang="en-US" b="1" dirty="0" smtClean="0"/>
              <a:t>SDK Integration</a:t>
            </a:r>
            <a:r>
              <a:rPr lang="en-US" dirty="0"/>
              <a:t>: </a:t>
            </a:r>
            <a:r>
              <a:rPr lang="en-US" dirty="0" err="1"/>
              <a:t>Cocoapods</a:t>
            </a:r>
            <a:r>
              <a:rPr lang="en-US" dirty="0"/>
              <a:t> </a:t>
            </a:r>
            <a:r>
              <a:rPr lang="en-US" dirty="0" smtClean="0"/>
              <a:t>or manual build/copy</a:t>
            </a:r>
          </a:p>
          <a:p>
            <a:r>
              <a:rPr lang="en-US" dirty="0" smtClean="0"/>
              <a:t>When to use</a:t>
            </a:r>
          </a:p>
          <a:p>
            <a:pPr lvl="1"/>
            <a:r>
              <a:rPr lang="en-US" dirty="0" smtClean="0"/>
              <a:t>Target device footprint is exclusively iOS</a:t>
            </a:r>
          </a:p>
          <a:p>
            <a:pPr lvl="1"/>
            <a:r>
              <a:rPr lang="en-US" dirty="0" smtClean="0"/>
              <a:t>Application needs unique device-specific capabilities</a:t>
            </a:r>
          </a:p>
          <a:p>
            <a:pPr lvl="1"/>
            <a:r>
              <a:rPr lang="en-US" dirty="0" smtClean="0"/>
              <a:t>Complex/Advanced user experience or visualizations</a:t>
            </a:r>
            <a:endParaRPr lang="en-US" dirty="0"/>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9624" y="2586532"/>
            <a:ext cx="1821461"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8147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a:t>
            </a:r>
            <a:endParaRPr lang="en-US" dirty="0"/>
          </a:p>
        </p:txBody>
      </p:sp>
      <p:sp>
        <p:nvSpPr>
          <p:cNvPr id="3" name="Text Placeholder 2"/>
          <p:cNvSpPr>
            <a:spLocks noGrp="1"/>
          </p:cNvSpPr>
          <p:nvPr>
            <p:ph type="body" sz="quarter" idx="10"/>
          </p:nvPr>
        </p:nvSpPr>
        <p:spPr>
          <a:xfrm>
            <a:off x="274638" y="1212850"/>
            <a:ext cx="8229596" cy="5632311"/>
          </a:xfrm>
          <a:prstGeom prst="rect">
            <a:avLst/>
          </a:prstGeom>
        </p:spPr>
        <p:txBody>
          <a:bodyPr/>
          <a:lstStyle/>
          <a:p>
            <a:r>
              <a:rPr lang="en-US" dirty="0"/>
              <a:t>Solution Structure</a:t>
            </a:r>
          </a:p>
          <a:p>
            <a:pPr lvl="1"/>
            <a:r>
              <a:rPr lang="en-US" dirty="0"/>
              <a:t>Form design (UI) is defined </a:t>
            </a:r>
            <a:r>
              <a:rPr lang="en-US" dirty="0" smtClean="0"/>
              <a:t>in .storyboard files and logic </a:t>
            </a:r>
            <a:r>
              <a:rPr lang="en-US" dirty="0"/>
              <a:t>is </a:t>
            </a:r>
            <a:r>
              <a:rPr lang="en-US" dirty="0" smtClean="0"/>
              <a:t>defined in view controllers</a:t>
            </a:r>
            <a:endParaRPr lang="en-US" dirty="0"/>
          </a:p>
          <a:p>
            <a:pPr lvl="1"/>
            <a:r>
              <a:rPr lang="en-US" dirty="0" smtClean="0"/>
              <a:t>References can be in the form of static libraries (.a) or frameworks (.framework), which include header files</a:t>
            </a:r>
          </a:p>
          <a:p>
            <a:pPr lvl="1"/>
            <a:r>
              <a:rPr lang="en-US" dirty="0" smtClean="0"/>
              <a:t>ADAL for iOS is a static library and the Office 365 SDK for iOS is a framework</a:t>
            </a:r>
            <a:endParaRPr lang="en-US" dirty="0"/>
          </a:p>
          <a:p>
            <a:r>
              <a:rPr lang="en-US" dirty="0"/>
              <a:t>Debugging</a:t>
            </a:r>
          </a:p>
          <a:p>
            <a:pPr lvl="1"/>
            <a:r>
              <a:rPr lang="en-US" dirty="0" err="1" smtClean="0"/>
              <a:t>XCode</a:t>
            </a:r>
            <a:r>
              <a:rPr lang="en-US" dirty="0" smtClean="0"/>
              <a:t> includes a really nice iOS emulator for debugging</a:t>
            </a:r>
          </a:p>
          <a:p>
            <a:pPr lvl="1"/>
            <a:r>
              <a:rPr lang="en-US" dirty="0" smtClean="0"/>
              <a:t>Registered Apple Developers ($99) can debug on physical iOS devices</a:t>
            </a:r>
            <a:endParaRPr lang="en-US" dirty="0"/>
          </a:p>
          <a:p>
            <a:r>
              <a:rPr lang="en-US" dirty="0"/>
              <a:t>Additional Tips</a:t>
            </a:r>
          </a:p>
          <a:p>
            <a:pPr lvl="1"/>
            <a:r>
              <a:rPr lang="en-US" dirty="0" smtClean="0"/>
              <a:t>Combine ADAL builds for emulator and physical device</a:t>
            </a:r>
          </a:p>
          <a:p>
            <a:pPr lvl="1"/>
            <a:r>
              <a:rPr lang="en-US" dirty="0" smtClean="0"/>
              <a:t>Use bridging header files for Objective-C references in Swift projects</a:t>
            </a:r>
          </a:p>
          <a:p>
            <a:pPr lvl="1"/>
            <a:r>
              <a:rPr lang="en-US" dirty="0" err="1" smtClean="0"/>
              <a:t>Println</a:t>
            </a:r>
            <a:r>
              <a:rPr lang="en-US" dirty="0" smtClean="0"/>
              <a:t> and Watch Expressions are really helpful tools for </a:t>
            </a:r>
            <a:r>
              <a:rPr lang="en-US" dirty="0" err="1" smtClean="0"/>
              <a:t>noobs</a:t>
            </a:r>
            <a:endParaRPr lang="en-US" dirty="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59624" y="2586532"/>
            <a:ext cx="1821461"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7124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Ios</a:t>
            </a:r>
            <a:r>
              <a:rPr lang="en-US" sz="3200" spc="-102" dirty="0" smtClean="0"/>
              <a:t> AND </a:t>
            </a:r>
            <a:r>
              <a:rPr lang="en-US" sz="3200" spc="-102" dirty="0" err="1" smtClean="0"/>
              <a:t>xcode</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5316325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219825" y="0"/>
            <a:ext cx="6216650" cy="699258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274640" y="1241106"/>
            <a:ext cx="5486399" cy="2012602"/>
          </a:xfrm>
        </p:spPr>
        <p:txBody>
          <a:bodyPr/>
          <a:lstStyle/>
          <a:p>
            <a:r>
              <a:rPr lang="en-US" dirty="0">
                <a:gradFill>
                  <a:gsLst>
                    <a:gs pos="1250">
                      <a:schemeClr val="tx2"/>
                    </a:gs>
                    <a:gs pos="100000">
                      <a:schemeClr val="tx2"/>
                    </a:gs>
                  </a:gsLst>
                  <a:lin ang="5400000" scaled="0"/>
                </a:gradFill>
              </a:rPr>
              <a:t>Cross-Platform Mobile Apps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037" y="2891456"/>
            <a:ext cx="3181350" cy="1209675"/>
          </a:xfrm>
          <a:prstGeom prst="rect">
            <a:avLst/>
          </a:prstGeom>
        </p:spPr>
      </p:pic>
    </p:spTree>
    <p:extLst>
      <p:ext uri="{BB962C8B-B14F-4D97-AF65-F5344CB8AC3E}">
        <p14:creationId xmlns:p14="http://schemas.microsoft.com/office/powerpoint/2010/main" val="246356715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Cordova</a:t>
            </a:r>
            <a:endParaRPr lang="en-US" dirty="0"/>
          </a:p>
        </p:txBody>
      </p:sp>
      <p:sp>
        <p:nvSpPr>
          <p:cNvPr id="3" name="Text Placeholder 2"/>
          <p:cNvSpPr>
            <a:spLocks noGrp="1"/>
          </p:cNvSpPr>
          <p:nvPr>
            <p:ph type="body" sz="quarter" idx="10"/>
          </p:nvPr>
        </p:nvSpPr>
        <p:spPr>
          <a:xfrm>
            <a:off x="274638" y="1212850"/>
            <a:ext cx="8229595" cy="2025170"/>
          </a:xfrm>
          <a:prstGeom prst="rect">
            <a:avLst/>
          </a:prstGeom>
        </p:spPr>
        <p:txBody>
          <a:bodyPr/>
          <a:lstStyle/>
          <a:p>
            <a:r>
              <a:rPr lang="en-US" dirty="0" smtClean="0"/>
              <a:t>About</a:t>
            </a:r>
          </a:p>
          <a:p>
            <a:pPr lvl="1"/>
            <a:r>
              <a:rPr lang="en-US" dirty="0" smtClean="0"/>
              <a:t>Platform for developing mobile apps with HTML, CSS and JavaScript</a:t>
            </a:r>
          </a:p>
          <a:p>
            <a:pPr lvl="1"/>
            <a:r>
              <a:rPr lang="en-US" dirty="0"/>
              <a:t>Open source collection of JavaScript </a:t>
            </a:r>
            <a:r>
              <a:rPr lang="en-US" dirty="0" smtClean="0"/>
              <a:t>that abstracts device-specific APIs</a:t>
            </a:r>
          </a:p>
          <a:p>
            <a:pPr lvl="1"/>
            <a:r>
              <a:rPr lang="en-US" dirty="0" smtClean="0"/>
              <a:t>All web assets are copied local to the device and run “</a:t>
            </a:r>
            <a:r>
              <a:rPr lang="en-US" dirty="0" err="1" smtClean="0"/>
              <a:t>Chromeless</a:t>
            </a:r>
            <a:r>
              <a:rPr lang="en-US" dirty="0" smtClean="0"/>
              <a:t>”</a:t>
            </a:r>
          </a:p>
          <a:p>
            <a:pPr lvl="1"/>
            <a:r>
              <a:rPr lang="en-US" dirty="0" smtClean="0"/>
              <a:t>Foundation for </a:t>
            </a:r>
            <a:r>
              <a:rPr lang="en-US" dirty="0" err="1" smtClean="0"/>
              <a:t>PhoneGap</a:t>
            </a:r>
            <a:r>
              <a:rPr lang="en-US" dirty="0" smtClean="0"/>
              <a:t>, </a:t>
            </a:r>
            <a:r>
              <a:rPr lang="en-US" dirty="0" err="1" smtClean="0"/>
              <a:t>AppBuilder</a:t>
            </a:r>
            <a:r>
              <a:rPr lang="en-US" dirty="0" smtClean="0"/>
              <a:t>, Ionic, </a:t>
            </a:r>
            <a:r>
              <a:rPr lang="en-US" dirty="0" err="1" smtClean="0"/>
              <a:t>etc</a:t>
            </a:r>
            <a:endParaRPr lang="en-US" dirty="0"/>
          </a:p>
          <a:p>
            <a:r>
              <a:rPr lang="en-US" dirty="0" smtClean="0"/>
              <a:t>Development</a:t>
            </a:r>
          </a:p>
          <a:p>
            <a:pPr lvl="1"/>
            <a:r>
              <a:rPr lang="en-US" b="1" dirty="0"/>
              <a:t>IDE</a:t>
            </a:r>
            <a:r>
              <a:rPr lang="en-US" dirty="0"/>
              <a:t>: </a:t>
            </a:r>
            <a:r>
              <a:rPr lang="en-US" dirty="0" smtClean="0"/>
              <a:t>&gt;= Visual Studio 2013 w/ Update </a:t>
            </a:r>
            <a:r>
              <a:rPr lang="en-US" dirty="0"/>
              <a:t>4 </a:t>
            </a:r>
            <a:r>
              <a:rPr lang="en-US" dirty="0" smtClean="0"/>
              <a:t>and VS </a:t>
            </a:r>
            <a:r>
              <a:rPr lang="en-US" dirty="0"/>
              <a:t>Tools for </a:t>
            </a:r>
            <a:r>
              <a:rPr lang="en-US" dirty="0" smtClean="0"/>
              <a:t>Cordova CTP3*</a:t>
            </a:r>
          </a:p>
          <a:p>
            <a:pPr lvl="1"/>
            <a:r>
              <a:rPr lang="en-US" b="1" dirty="0" smtClean="0"/>
              <a:t>App </a:t>
            </a:r>
            <a:r>
              <a:rPr lang="en-US" b="1" dirty="0"/>
              <a:t>Registration</a:t>
            </a:r>
            <a:r>
              <a:rPr lang="en-US" dirty="0"/>
              <a:t>: Add Connected Service Wizard</a:t>
            </a:r>
          </a:p>
          <a:p>
            <a:pPr lvl="1"/>
            <a:r>
              <a:rPr lang="en-US" b="1" dirty="0"/>
              <a:t>SDK Integration</a:t>
            </a:r>
            <a:r>
              <a:rPr lang="en-US" dirty="0"/>
              <a:t>: Add Connected Service Wizard</a:t>
            </a:r>
          </a:p>
          <a:p>
            <a:r>
              <a:rPr lang="en-US" dirty="0" smtClean="0"/>
              <a:t>When to use</a:t>
            </a:r>
          </a:p>
          <a:p>
            <a:pPr lvl="1"/>
            <a:r>
              <a:rPr lang="en-US" dirty="0" smtClean="0"/>
              <a:t>Multi-tenant apps or apps that target multiple mobile platforms</a:t>
            </a:r>
          </a:p>
          <a:p>
            <a:pPr lvl="1"/>
            <a:r>
              <a:rPr lang="en-US" dirty="0" smtClean="0"/>
              <a:t>Developers are skilled in web development (HTML, CSS, JavaScript)</a:t>
            </a:r>
          </a:p>
          <a:p>
            <a:pPr lvl="1"/>
            <a:r>
              <a:rPr lang="en-US" dirty="0" smtClean="0"/>
              <a:t>Licensing costs prohibit other cross-platform frameworks</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586532"/>
            <a:ext cx="1619076"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6319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5757521"/>
              </p:ext>
            </p:extLst>
          </p:nvPr>
        </p:nvGraphicFramePr>
        <p:xfrm>
          <a:off x="447754" y="1268177"/>
          <a:ext cx="11453125" cy="423716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3260" marR="93260" marT="46630" marB="46630" anchor="ctr"/>
                </a:tc>
                <a:extLst>
                  <a:ext uri="{0D108BD9-81ED-4DB2-BD59-A6C34878D82A}">
                    <a16:rowId xmlns:a16="http://schemas.microsoft.com/office/drawing/2014/main" val="10004"/>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 Moving Full Trust Code to the Cloud Using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1000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6:</a:t>
                      </a:r>
                      <a:r>
                        <a:rPr lang="en-US" sz="1800" b="1" baseline="0" dirty="0" smtClean="0"/>
                        <a:t> Getting started with Mobile development with Office 365</a:t>
                      </a:r>
                      <a:endParaRPr lang="en-US" sz="1800" b="1" dirty="0" smtClean="0"/>
                    </a:p>
                  </a:txBody>
                  <a:tcPr marL="93260" marR="93260" marT="46630" marB="46630" anchor="ctr"/>
                </a:tc>
                <a:extLst>
                  <a:ext uri="{0D108BD9-81ED-4DB2-BD59-A6C34878D82A}">
                    <a16:rowId xmlns:a16="http://schemas.microsoft.com/office/drawing/2014/main" val="10006"/>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000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977759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Cordova</a:t>
            </a:r>
            <a:endParaRPr lang="en-US" dirty="0"/>
          </a:p>
        </p:txBody>
      </p:sp>
      <p:sp>
        <p:nvSpPr>
          <p:cNvPr id="3" name="Text Placeholder 2"/>
          <p:cNvSpPr>
            <a:spLocks noGrp="1"/>
          </p:cNvSpPr>
          <p:nvPr>
            <p:ph type="body" sz="quarter" idx="10"/>
          </p:nvPr>
        </p:nvSpPr>
        <p:spPr>
          <a:xfrm>
            <a:off x="274638" y="1212850"/>
            <a:ext cx="8229595" cy="5078313"/>
          </a:xfrm>
          <a:prstGeom prst="rect">
            <a:avLst/>
          </a:prstGeom>
        </p:spPr>
        <p:txBody>
          <a:bodyPr/>
          <a:lstStyle/>
          <a:p>
            <a:r>
              <a:rPr lang="en-US" dirty="0" smtClean="0"/>
              <a:t>Solution Structure</a:t>
            </a:r>
          </a:p>
          <a:p>
            <a:pPr lvl="1"/>
            <a:r>
              <a:rPr lang="en-US" dirty="0" smtClean="0"/>
              <a:t>Office 365 assets installed under /services/office365</a:t>
            </a:r>
          </a:p>
          <a:p>
            <a:pPr lvl="1"/>
            <a:r>
              <a:rPr lang="en-US" dirty="0" smtClean="0"/>
              <a:t>Settings.js defines app details (client id, app redirect, </a:t>
            </a:r>
            <a:r>
              <a:rPr lang="en-US" dirty="0" err="1" smtClean="0"/>
              <a:t>etc</a:t>
            </a:r>
            <a:r>
              <a:rPr lang="en-US" dirty="0" smtClean="0"/>
              <a:t>)</a:t>
            </a:r>
          </a:p>
          <a:p>
            <a:pPr lvl="1"/>
            <a:r>
              <a:rPr lang="en-US" dirty="0" smtClean="0"/>
              <a:t>o365Loader.js dynamically adds Office 365 SDK references to pages</a:t>
            </a:r>
          </a:p>
          <a:p>
            <a:r>
              <a:rPr lang="en-US" dirty="0" smtClean="0"/>
              <a:t>Debugging</a:t>
            </a:r>
          </a:p>
          <a:p>
            <a:pPr lvl="1"/>
            <a:r>
              <a:rPr lang="en-US" dirty="0" smtClean="0"/>
              <a:t>Debug in Ripple (in-browser emulator), emulators, or physical devices</a:t>
            </a:r>
          </a:p>
          <a:p>
            <a:pPr lvl="1"/>
            <a:r>
              <a:rPr lang="en-US" dirty="0" smtClean="0"/>
              <a:t>Debug iOS w/ remote Mac (can use emulator or remote/local device)</a:t>
            </a:r>
          </a:p>
          <a:p>
            <a:r>
              <a:rPr lang="en-US" dirty="0" smtClean="0"/>
              <a:t>Additional Tips</a:t>
            </a:r>
          </a:p>
          <a:p>
            <a:pPr lvl="1"/>
            <a:r>
              <a:rPr lang="en-US" dirty="0" smtClean="0"/>
              <a:t>Numerous Cordova plug-ins exist for rich device integration (Custom with </a:t>
            </a:r>
            <a:r>
              <a:rPr lang="en-US" dirty="0" err="1" smtClean="0"/>
              <a:t>Git</a:t>
            </a:r>
            <a:r>
              <a:rPr lang="en-US" dirty="0" smtClean="0"/>
              <a:t>)</a:t>
            </a:r>
          </a:p>
          <a:p>
            <a:pPr lvl="1"/>
            <a:r>
              <a:rPr lang="en-US" dirty="0" smtClean="0"/>
              <a:t>Use </a:t>
            </a:r>
            <a:r>
              <a:rPr lang="en-US" dirty="0" err="1" smtClean="0"/>
              <a:t>NuGet</a:t>
            </a:r>
            <a:r>
              <a:rPr lang="en-US" dirty="0" smtClean="0"/>
              <a:t> to reference additional packages (Bootstrap, Angular, </a:t>
            </a:r>
            <a:r>
              <a:rPr lang="en-US" dirty="0" err="1" smtClean="0"/>
              <a:t>etc</a:t>
            </a:r>
            <a:r>
              <a:rPr lang="en-US" dirty="0" smtClean="0"/>
              <a:t>)</a:t>
            </a:r>
          </a:p>
          <a:p>
            <a:pPr lvl="1"/>
            <a:r>
              <a:rPr lang="en-US" dirty="0" smtClean="0"/>
              <a:t>Cordova renders HTML…no native controls (w/o additional references)</a:t>
            </a:r>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586532"/>
            <a:ext cx="1619076"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17087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err="1" smtClean="0"/>
              <a:t>cordova</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578821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endParaRPr lang="en-US" dirty="0"/>
          </a:p>
        </p:txBody>
      </p:sp>
      <p:sp>
        <p:nvSpPr>
          <p:cNvPr id="3" name="Text Placeholder 2"/>
          <p:cNvSpPr>
            <a:spLocks noGrp="1"/>
          </p:cNvSpPr>
          <p:nvPr>
            <p:ph type="body" sz="quarter" idx="10"/>
          </p:nvPr>
        </p:nvSpPr>
        <p:spPr>
          <a:xfrm>
            <a:off x="274638" y="1212850"/>
            <a:ext cx="8229595" cy="2025170"/>
          </a:xfrm>
          <a:prstGeom prst="rect">
            <a:avLst/>
          </a:prstGeom>
        </p:spPr>
        <p:txBody>
          <a:bodyPr/>
          <a:lstStyle/>
          <a:p>
            <a:r>
              <a:rPr lang="en-US" dirty="0" smtClean="0"/>
              <a:t>About</a:t>
            </a:r>
          </a:p>
          <a:p>
            <a:pPr lvl="1"/>
            <a:r>
              <a:rPr lang="en-US" dirty="0" err="1" smtClean="0"/>
              <a:t>Xamarin</a:t>
            </a:r>
            <a:r>
              <a:rPr lang="en-US" dirty="0" smtClean="0"/>
              <a:t> is a Company (ISV) and Development Platform (Licensed)</a:t>
            </a:r>
          </a:p>
          <a:p>
            <a:pPr lvl="1"/>
            <a:r>
              <a:rPr lang="en-US" dirty="0" smtClean="0"/>
              <a:t>Development based on .NET and complies to native platforms (Mono)</a:t>
            </a:r>
            <a:endParaRPr lang="en-US" dirty="0"/>
          </a:p>
          <a:p>
            <a:pPr lvl="1"/>
            <a:r>
              <a:rPr lang="en-US" dirty="0" err="1" smtClean="0"/>
              <a:t>Xamarin</a:t>
            </a:r>
            <a:r>
              <a:rPr lang="en-US" dirty="0" smtClean="0"/>
              <a:t> provides up-to-date versions of .NET for iOS and Android</a:t>
            </a:r>
            <a:endParaRPr lang="en-US" dirty="0"/>
          </a:p>
          <a:p>
            <a:r>
              <a:rPr lang="en-US" dirty="0" smtClean="0"/>
              <a:t>Development</a:t>
            </a:r>
          </a:p>
          <a:p>
            <a:pPr lvl="1"/>
            <a:r>
              <a:rPr lang="en-US" b="1" dirty="0"/>
              <a:t>IDE</a:t>
            </a:r>
            <a:r>
              <a:rPr lang="en-US" dirty="0"/>
              <a:t>: Visual Studio 2013 with </a:t>
            </a:r>
            <a:r>
              <a:rPr lang="en-US" dirty="0" err="1" smtClean="0"/>
              <a:t>Xamarin</a:t>
            </a:r>
            <a:r>
              <a:rPr lang="en-US" dirty="0" smtClean="0"/>
              <a:t> Studio*</a:t>
            </a:r>
          </a:p>
          <a:p>
            <a:pPr lvl="1"/>
            <a:r>
              <a:rPr lang="en-US" b="1" dirty="0" smtClean="0"/>
              <a:t>App Registration</a:t>
            </a:r>
            <a:r>
              <a:rPr lang="en-US" dirty="0" smtClean="0"/>
              <a:t>: Add Connected Service Wizard</a:t>
            </a:r>
          </a:p>
          <a:p>
            <a:pPr lvl="1"/>
            <a:r>
              <a:rPr lang="en-US" b="1" dirty="0" smtClean="0"/>
              <a:t>SDK </a:t>
            </a:r>
            <a:r>
              <a:rPr lang="en-US" b="1" dirty="0"/>
              <a:t>Integration</a:t>
            </a:r>
            <a:r>
              <a:rPr lang="en-US" dirty="0"/>
              <a:t>: Add Connected Service Wizard</a:t>
            </a:r>
          </a:p>
          <a:p>
            <a:r>
              <a:rPr lang="en-US" dirty="0" smtClean="0"/>
              <a:t>When to use</a:t>
            </a:r>
          </a:p>
          <a:p>
            <a:pPr lvl="1"/>
            <a:r>
              <a:rPr lang="en-US" dirty="0"/>
              <a:t>Multi-tenant apps or apps that target multiple mobile platforms</a:t>
            </a:r>
          </a:p>
          <a:p>
            <a:pPr lvl="1"/>
            <a:r>
              <a:rPr lang="en-US" dirty="0"/>
              <a:t>Development shop </a:t>
            </a:r>
            <a:r>
              <a:rPr lang="en-US" dirty="0" smtClean="0"/>
              <a:t>looking to leverage existing skills in C</a:t>
            </a:r>
            <a:r>
              <a:rPr lang="en-US" dirty="0"/>
              <a:t># and .</a:t>
            </a:r>
            <a:r>
              <a:rPr lang="en-US" dirty="0" smtClean="0"/>
              <a:t>NET</a:t>
            </a:r>
          </a:p>
          <a:p>
            <a:pPr lvl="1"/>
            <a:r>
              <a:rPr lang="en-US" dirty="0" smtClean="0"/>
              <a:t>Want cross-platform with a native UX feel (</a:t>
            </a:r>
            <a:r>
              <a:rPr lang="en-US" dirty="0" err="1" smtClean="0"/>
              <a:t>ie</a:t>
            </a:r>
            <a:r>
              <a:rPr lang="en-US" dirty="0" smtClean="0"/>
              <a:t> – native controls)</a:t>
            </a:r>
          </a:p>
          <a:p>
            <a:pPr lvl="1"/>
            <a:r>
              <a:rPr lang="en-US" dirty="0" smtClean="0"/>
              <a:t>Want cross-platform with full access to device capabilities</a:t>
            </a:r>
          </a:p>
        </p:txBody>
      </p:sp>
      <p:sp>
        <p:nvSpPr>
          <p:cNvPr id="4" name="Rectangle 3"/>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687724"/>
            <a:ext cx="1619076" cy="16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2655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a:t>
            </a:r>
            <a:endParaRPr lang="en-US" dirty="0"/>
          </a:p>
        </p:txBody>
      </p:sp>
      <p:sp>
        <p:nvSpPr>
          <p:cNvPr id="3" name="Text Placeholder 2"/>
          <p:cNvSpPr>
            <a:spLocks noGrp="1"/>
          </p:cNvSpPr>
          <p:nvPr>
            <p:ph type="body" sz="quarter" idx="10"/>
          </p:nvPr>
        </p:nvSpPr>
        <p:spPr>
          <a:xfrm>
            <a:off x="274638" y="1212850"/>
            <a:ext cx="8305799" cy="5632311"/>
          </a:xfrm>
          <a:prstGeom prst="rect">
            <a:avLst/>
          </a:prstGeom>
        </p:spPr>
        <p:txBody>
          <a:bodyPr/>
          <a:lstStyle/>
          <a:p>
            <a:r>
              <a:rPr lang="en-US" dirty="0" smtClean="0"/>
              <a:t>Solution Structure</a:t>
            </a:r>
          </a:p>
          <a:p>
            <a:pPr lvl="1"/>
            <a:r>
              <a:rPr lang="en-US" dirty="0" err="1" smtClean="0"/>
              <a:t>Xamrin</a:t>
            </a:r>
            <a:r>
              <a:rPr lang="en-US" dirty="0" smtClean="0"/>
              <a:t> project templates for device-specific platforms or shared</a:t>
            </a:r>
          </a:p>
          <a:p>
            <a:pPr lvl="1"/>
            <a:r>
              <a:rPr lang="en-US" dirty="0" smtClean="0"/>
              <a:t>Shared projects use shared portable libraries and device-specific projects (similar to Universal Windows Apps)</a:t>
            </a:r>
          </a:p>
          <a:p>
            <a:pPr lvl="1"/>
            <a:r>
              <a:rPr lang="en-US" dirty="0" err="1" smtClean="0"/>
              <a:t>Xamarin.Forms</a:t>
            </a:r>
            <a:r>
              <a:rPr lang="en-US" dirty="0"/>
              <a:t> </a:t>
            </a:r>
            <a:r>
              <a:rPr lang="en-US" dirty="0" smtClean="0"/>
              <a:t>allows UI </a:t>
            </a:r>
            <a:r>
              <a:rPr lang="en-US" dirty="0"/>
              <a:t>layouts </a:t>
            </a:r>
            <a:r>
              <a:rPr lang="en-US" dirty="0" smtClean="0"/>
              <a:t>to </a:t>
            </a:r>
            <a:r>
              <a:rPr lang="en-US" dirty="0"/>
              <a:t>be shared </a:t>
            </a:r>
            <a:r>
              <a:rPr lang="en-US" dirty="0" smtClean="0"/>
              <a:t>but render native controls across Android</a:t>
            </a:r>
            <a:r>
              <a:rPr lang="en-US" dirty="0"/>
              <a:t>, </a:t>
            </a:r>
            <a:r>
              <a:rPr lang="en-US" dirty="0" smtClean="0"/>
              <a:t>iOS and Windows (can also use native layouts)</a:t>
            </a:r>
          </a:p>
          <a:p>
            <a:r>
              <a:rPr lang="en-US" dirty="0" smtClean="0"/>
              <a:t>Debugging</a:t>
            </a:r>
          </a:p>
          <a:p>
            <a:pPr lvl="1"/>
            <a:r>
              <a:rPr lang="en-US" dirty="0"/>
              <a:t>Debug </a:t>
            </a:r>
            <a:r>
              <a:rPr lang="en-US" dirty="0" smtClean="0"/>
              <a:t>Android/Windows with emulators or </a:t>
            </a:r>
            <a:r>
              <a:rPr lang="en-US" dirty="0"/>
              <a:t>physical devices</a:t>
            </a:r>
          </a:p>
          <a:p>
            <a:pPr lvl="1"/>
            <a:r>
              <a:rPr lang="en-US" dirty="0"/>
              <a:t>Debug iOS w/ remote </a:t>
            </a:r>
            <a:r>
              <a:rPr lang="en-US" dirty="0" smtClean="0"/>
              <a:t>Mac and </a:t>
            </a:r>
            <a:r>
              <a:rPr lang="en-US" dirty="0" err="1" smtClean="0"/>
              <a:t>Xamarin.iOS</a:t>
            </a:r>
            <a:r>
              <a:rPr lang="en-US" dirty="0" smtClean="0"/>
              <a:t> </a:t>
            </a:r>
            <a:r>
              <a:rPr lang="en-US" dirty="0"/>
              <a:t>(can use emulator or remote/local device)</a:t>
            </a:r>
          </a:p>
          <a:p>
            <a:r>
              <a:rPr lang="en-US" dirty="0" smtClean="0"/>
              <a:t>Additional Tips</a:t>
            </a:r>
          </a:p>
          <a:p>
            <a:pPr lvl="1"/>
            <a:r>
              <a:rPr lang="en-US" dirty="0" err="1" smtClean="0"/>
              <a:t>Xamarin</a:t>
            </a:r>
            <a:r>
              <a:rPr lang="en-US" dirty="0" smtClean="0"/>
              <a:t> binding project allow ADAL/SDK references</a:t>
            </a:r>
          </a:p>
          <a:p>
            <a:pPr lvl="1"/>
            <a:r>
              <a:rPr lang="en-US" dirty="0" smtClean="0"/>
              <a:t>ADAL v3 can help with binding challenges</a:t>
            </a:r>
          </a:p>
          <a:p>
            <a:pPr lvl="1"/>
            <a:r>
              <a:rPr lang="en-US" dirty="0"/>
              <a:t>See: </a:t>
            </a:r>
            <a:r>
              <a:rPr lang="en-US" sz="1400" dirty="0"/>
              <a:t>http://www.cloudidentity.com/blog/2015/07/22/USING-ADAL-3-X-WITH-XAMARIN-FORMS/</a:t>
            </a:r>
            <a:endParaRPr lang="en-US" sz="1400" dirty="0" smtClean="0"/>
          </a:p>
        </p:txBody>
      </p:sp>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60816" y="2687724"/>
            <a:ext cx="1619076" cy="16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0614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smtClean="0"/>
              <a:t>XAMARIN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83545812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Mobile Platform Decision Tree</a:t>
            </a:r>
            <a:endParaRPr lang="en-US" dirty="0"/>
          </a:p>
        </p:txBody>
      </p:sp>
      <p:pic>
        <p:nvPicPr>
          <p:cNvPr id="5" name="Picture 4"/>
          <p:cNvPicPr>
            <a:picLocks noChangeAspect="1"/>
          </p:cNvPicPr>
          <p:nvPr/>
        </p:nvPicPr>
        <p:blipFill>
          <a:blip r:embed="rId2"/>
          <a:stretch>
            <a:fillRect/>
          </a:stretch>
        </p:blipFill>
        <p:spPr>
          <a:xfrm>
            <a:off x="224494" y="1973262"/>
            <a:ext cx="12024593" cy="4038600"/>
          </a:xfrm>
          <a:prstGeom prst="rect">
            <a:avLst/>
          </a:prstGeom>
        </p:spPr>
      </p:pic>
    </p:spTree>
    <p:extLst>
      <p:ext uri="{BB962C8B-B14F-4D97-AF65-F5344CB8AC3E}">
        <p14:creationId xmlns:p14="http://schemas.microsoft.com/office/powerpoint/2010/main" val="311812031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a:t>
            </a:r>
          </a:p>
          <a:p>
            <a:r>
              <a:rPr lang="en-US" dirty="0"/>
              <a:t>Native Development</a:t>
            </a:r>
          </a:p>
          <a:p>
            <a:r>
              <a:rPr lang="en-US" dirty="0"/>
              <a:t>Multi-Platforms Development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3643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530" y="537939"/>
            <a:ext cx="10726460" cy="920554"/>
          </a:xfrm>
        </p:spPr>
        <p:txBody>
          <a:bodyPr>
            <a:normAutofit/>
          </a:bodyPr>
          <a:lstStyle/>
          <a:p>
            <a:r>
              <a:rPr lang="en-US" sz="5507" spc="-102"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1032550" y="1637782"/>
            <a:ext cx="10724938" cy="2124256"/>
          </a:xfrm>
        </p:spPr>
        <p:txBody>
          <a:bodyPr vert="horz" wrap="square" lIns="149217" tIns="93260" rIns="149217" bIns="93260" rtlCol="0">
            <a:spAutoFit/>
          </a:bodyPr>
          <a:lstStyle/>
          <a:p>
            <a:r>
              <a:rPr lang="en-US" sz="2800" b="1" dirty="0" smtClean="0">
                <a:solidFill>
                  <a:srgbClr val="000000"/>
                </a:solidFill>
                <a:hlinkClick r:id="rId2"/>
              </a:rPr>
              <a:t>Getting Started with  APIs</a:t>
            </a:r>
            <a:endParaRPr lang="en-US" sz="2800" b="1" dirty="0" smtClean="0">
              <a:solidFill>
                <a:srgbClr val="000000"/>
              </a:solidFill>
            </a:endParaRPr>
          </a:p>
          <a:p>
            <a:r>
              <a:rPr lang="en-US" sz="2800" b="1" dirty="0" smtClean="0">
                <a:solidFill>
                  <a:srgbClr val="000000"/>
                </a:solidFill>
                <a:hlinkClick r:id="rId3"/>
              </a:rPr>
              <a:t>Mobile dev Code Samples  </a:t>
            </a:r>
            <a:endParaRPr lang="en-US" sz="2800" b="1" dirty="0" smtClean="0">
              <a:solidFill>
                <a:srgbClr val="000000"/>
              </a:solidFill>
            </a:endParaRPr>
          </a:p>
          <a:p>
            <a:r>
              <a:rPr lang="en-US" sz="2800" b="1" dirty="0" smtClean="0">
                <a:solidFill>
                  <a:srgbClr val="000000"/>
                </a:solidFill>
                <a:hlinkClick r:id="rId4"/>
              </a:rPr>
              <a:t>Mobile dev Training videos &amp; hands on labs </a:t>
            </a:r>
            <a:endParaRPr lang="en-US" sz="2800" b="1" dirty="0" smtClean="0">
              <a:solidFill>
                <a:srgbClr val="000000"/>
              </a:solidFill>
            </a:endParaRPr>
          </a:p>
          <a:p>
            <a:r>
              <a:rPr lang="en-US" sz="2800" b="1" dirty="0" smtClean="0">
                <a:solidFill>
                  <a:srgbClr val="000000"/>
                </a:solidFill>
                <a:hlinkClick r:id="rId5"/>
              </a:rPr>
              <a:t>Office 365 API documentation</a:t>
            </a:r>
            <a:endParaRPr lang="en-US" sz="2800" b="1" dirty="0">
              <a:solidFill>
                <a:srgbClr val="000000"/>
              </a:solidFill>
            </a:endParaRPr>
          </a:p>
        </p:txBody>
      </p:sp>
      <p:grpSp>
        <p:nvGrpSpPr>
          <p:cNvPr id="4" name="Group 3"/>
          <p:cNvGrpSpPr/>
          <p:nvPr/>
        </p:nvGrpSpPr>
        <p:grpSpPr>
          <a:xfrm>
            <a:off x="7998275" y="1366629"/>
            <a:ext cx="4112522" cy="5511632"/>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1995404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114069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a:t>
              </a:r>
              <a:r>
                <a:rPr kumimoji="0" lang="en-US" sz="40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rPr>
                <a:t>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r>
                <a:rPr kumimoji="0" lang="en-US" sz="1765" b="0" i="0" u="none" strike="noStrike" kern="1200" cap="none" spc="0" normalizeH="0" baseline="0" noProof="0" dirty="0" smtClean="0">
                  <a:ln>
                    <a:noFill/>
                  </a:ln>
                  <a:solidFill>
                    <a:srgbClr val="404040"/>
                  </a:solidFill>
                  <a:effectLst/>
                  <a:uLnTx/>
                  <a:uFillTx/>
                  <a:latin typeface="Segoe UI"/>
                  <a:ea typeface="+mn-ea"/>
                  <a:cs typeface="+mn-cs"/>
                </a:rPr>
                <a:t/>
              </a:r>
              <a:br>
                <a:rPr kumimoji="0" lang="en-US" sz="1765" b="0" i="0" u="none" strike="noStrike" kern="1200" cap="none" spc="0" normalizeH="0" baseline="0" noProof="0" dirty="0" smtClean="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smtClean="0">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a:t>
              </a:r>
              <a:r>
                <a:rPr kumimoji="0" lang="en-US" sz="3200" b="1"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http</a:t>
              </a: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70673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914363">
              <a:lnSpc>
                <a:spcPct val="100000"/>
              </a:lnSpc>
              <a:spcBef>
                <a:spcPts val="0"/>
              </a:spcBef>
              <a:defRPr/>
            </a:pPr>
            <a:r>
              <a:rPr lang="en-US" sz="5400" dirty="0"/>
              <a:t>Getting started with Mobile development with Office 365</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6258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smtClean="0"/>
              <a:t>Intro</a:t>
            </a:r>
          </a:p>
          <a:p>
            <a:r>
              <a:rPr lang="en-US" dirty="0" smtClean="0"/>
              <a:t>Native Development</a:t>
            </a:r>
          </a:p>
          <a:p>
            <a:r>
              <a:rPr lang="en-US" dirty="0" smtClean="0"/>
              <a:t>Multi-Platforms Development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8776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a:t>
            </a:r>
            <a:endParaRPr lang="en-US" dirty="0"/>
          </a:p>
        </p:txBody>
      </p:sp>
      <p:sp>
        <p:nvSpPr>
          <p:cNvPr id="3" name="Subtitle 2"/>
          <p:cNvSpPr>
            <a:spLocks noGrp="1"/>
          </p:cNvSpPr>
          <p:nvPr>
            <p:ph type="subTitle" idx="1"/>
          </p:nvPr>
        </p:nvSpPr>
        <p:spPr/>
        <p:txBody>
          <a:bodyPr/>
          <a:lstStyle/>
          <a:p>
            <a:r>
              <a:rPr lang="en-US" sz="2800" dirty="0"/>
              <a:t>Getting started with Mobile development with Office 365</a:t>
            </a:r>
            <a:endParaRPr lang="en-US" dirty="0"/>
          </a:p>
        </p:txBody>
      </p:sp>
    </p:spTree>
    <p:extLst>
      <p:ext uri="{BB962C8B-B14F-4D97-AF65-F5344CB8AC3E}">
        <p14:creationId xmlns:p14="http://schemas.microsoft.com/office/powerpoint/2010/main" val="3939247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175620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AD OAuth in Office 365</a:t>
            </a:r>
          </a:p>
        </p:txBody>
      </p:sp>
      <p:sp>
        <p:nvSpPr>
          <p:cNvPr id="4" name="Text Placeholder 3"/>
          <p:cNvSpPr>
            <a:spLocks noGrp="1"/>
          </p:cNvSpPr>
          <p:nvPr>
            <p:ph type="body" sz="quarter" idx="11"/>
          </p:nvPr>
        </p:nvSpPr>
        <p:spPr/>
        <p:txBody>
          <a:bodyPr/>
          <a:lstStyle/>
          <a:p>
            <a:r>
              <a:rPr lang="en-US" dirty="0"/>
              <a:t>Single authentication flow</a:t>
            </a:r>
          </a:p>
          <a:p>
            <a:pPr lvl="1"/>
            <a:r>
              <a:rPr lang="en-US" dirty="0"/>
              <a:t>Across all Office 365 services</a:t>
            </a:r>
          </a:p>
          <a:p>
            <a:pPr lvl="1"/>
            <a:r>
              <a:rPr lang="en-US" dirty="0" smtClean="0"/>
              <a:t>“Native” apps </a:t>
            </a:r>
            <a:r>
              <a:rPr lang="en-US" dirty="0"/>
              <a:t>and web sites</a:t>
            </a:r>
          </a:p>
          <a:p>
            <a:pPr lvl="1"/>
            <a:r>
              <a:rPr lang="en-US" dirty="0"/>
              <a:t>Admin and end-user consent</a:t>
            </a:r>
          </a:p>
          <a:p>
            <a:r>
              <a:rPr lang="en-US" dirty="0"/>
              <a:t>Secure protocol</a:t>
            </a:r>
          </a:p>
          <a:p>
            <a:pPr lvl="1"/>
            <a:r>
              <a:rPr lang="en-US" dirty="0"/>
              <a:t>OAuth </a:t>
            </a:r>
            <a:r>
              <a:rPr lang="en-US" dirty="0" smtClean="0"/>
              <a:t>2.0 (no </a:t>
            </a:r>
            <a:r>
              <a:rPr lang="en-US" dirty="0"/>
              <a:t>capturing user </a:t>
            </a:r>
            <a:r>
              <a:rPr lang="en-US" dirty="0" smtClean="0"/>
              <a:t>credentials)</a:t>
            </a:r>
            <a:endParaRPr lang="en-US" dirty="0"/>
          </a:p>
          <a:p>
            <a:pPr lvl="1"/>
            <a:r>
              <a:rPr lang="en-US" dirty="0"/>
              <a:t>Fine-grained access scopes</a:t>
            </a:r>
          </a:p>
          <a:p>
            <a:pPr lvl="1"/>
            <a:r>
              <a:rPr lang="en-US" dirty="0"/>
              <a:t>Supports MFA and federated user sign-in</a:t>
            </a:r>
          </a:p>
          <a:p>
            <a:pPr lvl="1"/>
            <a:r>
              <a:rPr lang="en-US" dirty="0"/>
              <a:t>Long-term access through refresh </a:t>
            </a:r>
            <a:r>
              <a:rPr lang="en-US" dirty="0" smtClean="0"/>
              <a:t>tokens</a:t>
            </a:r>
          </a:p>
          <a:p>
            <a:r>
              <a:rPr lang="en-US" dirty="0"/>
              <a:t>Unique Considerations of “Native” Azure Apps</a:t>
            </a:r>
          </a:p>
          <a:p>
            <a:pPr lvl="1"/>
            <a:r>
              <a:rPr lang="en-US" dirty="0"/>
              <a:t>Inherently multi-tenant</a:t>
            </a:r>
          </a:p>
          <a:p>
            <a:pPr lvl="1"/>
            <a:r>
              <a:rPr lang="en-US" dirty="0"/>
              <a:t>No client/app secret (think about distribution)</a:t>
            </a:r>
          </a:p>
          <a:p>
            <a:pPr lvl="1"/>
            <a:r>
              <a:rPr lang="en-US" dirty="0"/>
              <a:t>Leverage a web authentication </a:t>
            </a:r>
            <a:r>
              <a:rPr lang="en-US" dirty="0" smtClean="0"/>
              <a:t>window/broker </a:t>
            </a:r>
            <a:r>
              <a:rPr lang="en-US" dirty="0"/>
              <a:t>(via ADAL)</a:t>
            </a:r>
          </a:p>
          <a:p>
            <a:pPr lvl="1"/>
            <a:r>
              <a:rPr lang="en-US" dirty="0" smtClean="0"/>
              <a:t>No </a:t>
            </a:r>
            <a:r>
              <a:rPr lang="en-US" dirty="0"/>
              <a:t>application-only permissions (can go through proxy service</a:t>
            </a:r>
            <a:r>
              <a:rPr lang="en-US" dirty="0" smtClean="0"/>
              <a:t>)</a:t>
            </a:r>
            <a:endParaRPr lang="en-US" dirty="0"/>
          </a:p>
        </p:txBody>
      </p:sp>
      <p:pic>
        <p:nvPicPr>
          <p:cNvPr id="6" name="Picture 11"/>
          <p:cNvPicPr>
            <a:picLocks noChangeAspect="1"/>
          </p:cNvPicPr>
          <p:nvPr/>
        </p:nvPicPr>
        <p:blipFill rotWithShape="1">
          <a:blip r:embed="rId2"/>
          <a:srcRect l="37512" r="2532" b="21991"/>
          <a:stretch/>
        </p:blipFill>
        <p:spPr>
          <a:xfrm>
            <a:off x="8580437" y="982662"/>
            <a:ext cx="3166532" cy="3733800"/>
          </a:xfrm>
          <a:prstGeom prst="rect">
            <a:avLst/>
          </a:prstGeom>
          <a:ln w="3175">
            <a:solidFill>
              <a:schemeClr val="tx1"/>
            </a:solidFill>
          </a:ln>
        </p:spPr>
      </p:pic>
    </p:spTree>
    <p:extLst>
      <p:ext uri="{BB962C8B-B14F-4D97-AF65-F5344CB8AC3E}">
        <p14:creationId xmlns:p14="http://schemas.microsoft.com/office/powerpoint/2010/main" val="27681890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219825" y="0"/>
            <a:ext cx="6216650" cy="699258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274640" y="1241106"/>
            <a:ext cx="5486399" cy="2012602"/>
          </a:xfrm>
        </p:spPr>
        <p:txBody>
          <a:bodyPr/>
          <a:lstStyle/>
          <a:p>
            <a:r>
              <a:rPr lang="en-US" dirty="0">
                <a:gradFill>
                  <a:gsLst>
                    <a:gs pos="1250">
                      <a:schemeClr val="tx2"/>
                    </a:gs>
                    <a:gs pos="100000">
                      <a:schemeClr val="tx2"/>
                    </a:gs>
                  </a:gsLst>
                  <a:lin ang="5400000" scaled="0"/>
                </a:gradFill>
              </a:rPr>
              <a:t>Native Mobile Apps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99" y="2891455"/>
            <a:ext cx="4010025" cy="1209675"/>
          </a:xfrm>
          <a:prstGeom prst="rect">
            <a:avLst/>
          </a:prstGeom>
        </p:spPr>
      </p:pic>
    </p:spTree>
    <p:extLst>
      <p:ext uri="{BB962C8B-B14F-4D97-AF65-F5344CB8AC3E}">
        <p14:creationId xmlns:p14="http://schemas.microsoft.com/office/powerpoint/2010/main" val="142817869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504237" y="0"/>
            <a:ext cx="3932238" cy="6994525"/>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Universal Windows Apps</a:t>
            </a:r>
            <a:endParaRPr lang="en-US" dirty="0"/>
          </a:p>
        </p:txBody>
      </p:sp>
      <p:sp>
        <p:nvSpPr>
          <p:cNvPr id="3" name="Text Placeholder 2"/>
          <p:cNvSpPr>
            <a:spLocks noGrp="1"/>
          </p:cNvSpPr>
          <p:nvPr>
            <p:ph type="body" sz="quarter" idx="10"/>
          </p:nvPr>
        </p:nvSpPr>
        <p:spPr>
          <a:xfrm>
            <a:off x="274638" y="1212850"/>
            <a:ext cx="8229598" cy="5139869"/>
          </a:xfrm>
          <a:prstGeom prst="rect">
            <a:avLst/>
          </a:prstGeom>
        </p:spPr>
        <p:txBody>
          <a:bodyPr/>
          <a:lstStyle/>
          <a:p>
            <a:r>
              <a:rPr lang="en-US" dirty="0" smtClean="0"/>
              <a:t>About</a:t>
            </a:r>
          </a:p>
          <a:p>
            <a:pPr lvl="1"/>
            <a:r>
              <a:rPr lang="en-US" dirty="0" smtClean="0"/>
              <a:t>Build application that runs across Windows Phones, tablets and PCs</a:t>
            </a:r>
          </a:p>
          <a:p>
            <a:pPr lvl="1"/>
            <a:r>
              <a:rPr lang="en-US" dirty="0" smtClean="0"/>
              <a:t>Windows 10 realizes the convergence of Phone and PC</a:t>
            </a:r>
          </a:p>
          <a:p>
            <a:r>
              <a:rPr lang="en-US" dirty="0" smtClean="0"/>
              <a:t>Development</a:t>
            </a:r>
          </a:p>
          <a:p>
            <a:pPr lvl="1"/>
            <a:r>
              <a:rPr lang="en-US" b="1" dirty="0" smtClean="0"/>
              <a:t>IDE</a:t>
            </a:r>
            <a:r>
              <a:rPr lang="en-US" dirty="0" smtClean="0"/>
              <a:t>: Visual Studio 2015 w/ Windows SDK for Windows 10</a:t>
            </a:r>
          </a:p>
          <a:p>
            <a:pPr lvl="1"/>
            <a:r>
              <a:rPr lang="en-US" b="1" dirty="0" smtClean="0"/>
              <a:t>App Registration</a:t>
            </a:r>
            <a:r>
              <a:rPr lang="en-US" dirty="0" smtClean="0"/>
              <a:t>: Add Connected Service Wizard</a:t>
            </a:r>
          </a:p>
          <a:p>
            <a:pPr lvl="1"/>
            <a:r>
              <a:rPr lang="en-US" b="1" dirty="0" smtClean="0"/>
              <a:t>SDK Integration</a:t>
            </a:r>
            <a:r>
              <a:rPr lang="en-US" dirty="0" smtClean="0"/>
              <a:t>: Add Connected Service Wizard</a:t>
            </a:r>
          </a:p>
          <a:p>
            <a:r>
              <a:rPr lang="en-US" dirty="0" smtClean="0"/>
              <a:t>When to use</a:t>
            </a:r>
          </a:p>
          <a:p>
            <a:pPr lvl="1"/>
            <a:r>
              <a:rPr lang="en-US" dirty="0" smtClean="0"/>
              <a:t>Target device footprint is exclusively Windows</a:t>
            </a:r>
          </a:p>
          <a:p>
            <a:pPr lvl="1"/>
            <a:r>
              <a:rPr lang="en-US" dirty="0" smtClean="0"/>
              <a:t>Application needs unique device-specific capabilities (ex: Cortana)</a:t>
            </a:r>
          </a:p>
          <a:p>
            <a:pPr lvl="1"/>
            <a:r>
              <a:rPr lang="en-US" dirty="0" smtClean="0"/>
              <a:t>Complex/Advanced user experience or visualizations</a:t>
            </a:r>
          </a:p>
          <a:p>
            <a:pPr lvl="1"/>
            <a:r>
              <a:rPr lang="en-US" dirty="0" smtClean="0"/>
              <a:t>Applications with strict enterprise requirements</a:t>
            </a:r>
            <a:endParaRPr lang="en-US"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367"/>
          <a:stretch/>
        </p:blipFill>
        <p:spPr bwMode="auto">
          <a:xfrm>
            <a:off x="8864534" y="2586532"/>
            <a:ext cx="3211643" cy="182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02954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8.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Props1.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3.xml><?xml version="1.0" encoding="utf-8"?>
<ds:datastoreItem xmlns:ds="http://schemas.openxmlformats.org/officeDocument/2006/customXml" ds:itemID="{1E2C87EC-C796-48CF-A1ED-51EC3C3FFFA2}">
  <ds:schemaRefs>
    <ds:schemaRef ds:uri="http://schemas.microsoft.com/office/2006/metadata/properties"/>
    <ds:schemaRef ds:uri="http://purl.org/dc/dcmitype/"/>
    <ds:schemaRef ds:uri="http://www.w3.org/XML/1998/namespac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3463</Words>
  <Application>Microsoft Office PowerPoint</Application>
  <PresentationFormat>Custom</PresentationFormat>
  <Paragraphs>314</Paragraphs>
  <Slides>30</Slides>
  <Notes>23</Notes>
  <HiddenSlides>1</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30</vt:i4>
      </vt:variant>
    </vt:vector>
  </HeadingPairs>
  <TitlesOfParts>
    <vt:vector size="50" baseType="lpstr">
      <vt:lpstr>Arial</vt:lpstr>
      <vt:lpstr>Calibri</vt:lpstr>
      <vt:lpstr>Calibri Light</vt:lpstr>
      <vt:lpstr>Consolas</vt:lpstr>
      <vt:lpstr>Courier New</vt:lpstr>
      <vt:lpstr>Segoe Light</vt:lpstr>
      <vt:lpstr>Segoe UI</vt:lpstr>
      <vt:lpstr>Segoe UI Light</vt:lpstr>
      <vt:lpstr>Wingdings</vt:lpstr>
      <vt:lpstr>5-30055_Office Template 2012 - 16x9 - White Background</vt:lpstr>
      <vt:lpstr>TechEd 2014 Dk Blue</vt:lpstr>
      <vt:lpstr>1_Metro Presentation</vt:lpstr>
      <vt:lpstr>2_Metro Presentation</vt:lpstr>
      <vt:lpstr>1_TEE14 Speaker PPT Template</vt:lpstr>
      <vt:lpstr>TEE14 Speaker PPT Template</vt:lpstr>
      <vt:lpstr>3_Metro Presentation</vt:lpstr>
      <vt:lpstr>2_TEE14 Speaker PPT Template</vt:lpstr>
      <vt:lpstr>5-30610_Microsoft_Ignite_Keynote_Template_CUSTOM_LIGHT</vt:lpstr>
      <vt:lpstr>1_5-30055_Office Template 2012 - 16x9 - White Background</vt:lpstr>
      <vt:lpstr>Office Theme</vt:lpstr>
      <vt:lpstr>Office 365 Development</vt:lpstr>
      <vt:lpstr>Course Agenda</vt:lpstr>
      <vt:lpstr>Getting started with Mobile development with Office 365</vt:lpstr>
      <vt:lpstr>Agenda </vt:lpstr>
      <vt:lpstr>Intro</vt:lpstr>
      <vt:lpstr>Developer vision</vt:lpstr>
      <vt:lpstr>Azure AD OAuth in Office 365</vt:lpstr>
      <vt:lpstr>Native Mobile Apps</vt:lpstr>
      <vt:lpstr>Universal Windows Apps</vt:lpstr>
      <vt:lpstr>Universal Windows Apps</vt:lpstr>
      <vt:lpstr>PowerPoint Presentation</vt:lpstr>
      <vt:lpstr>Android</vt:lpstr>
      <vt:lpstr>Android</vt:lpstr>
      <vt:lpstr>PowerPoint Presentation</vt:lpstr>
      <vt:lpstr>iOS</vt:lpstr>
      <vt:lpstr>iOS</vt:lpstr>
      <vt:lpstr>PowerPoint Presentation</vt:lpstr>
      <vt:lpstr>Cross-Platform Mobile Apps</vt:lpstr>
      <vt:lpstr>Apache Cordova</vt:lpstr>
      <vt:lpstr>Apache Cordova</vt:lpstr>
      <vt:lpstr>PowerPoint Presentation</vt:lpstr>
      <vt:lpstr>Xamarin</vt:lpstr>
      <vt:lpstr>Xamarin</vt:lpstr>
      <vt:lpstr>PowerPoint Presentation</vt:lpstr>
      <vt:lpstr>Mobile Platform Decision Tree</vt:lpstr>
      <vt:lpstr>Summary </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2015-11-17T00:04:15Z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300x161x1</vt:lpwstr>
  </property>
</Properties>
</file>